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93" r:id="rId2"/>
    <p:sldId id="301" r:id="rId3"/>
    <p:sldId id="260" r:id="rId4"/>
    <p:sldId id="272" r:id="rId5"/>
    <p:sldId id="261" r:id="rId6"/>
    <p:sldId id="262" r:id="rId7"/>
    <p:sldId id="294" r:id="rId8"/>
    <p:sldId id="295" r:id="rId9"/>
    <p:sldId id="266" r:id="rId10"/>
    <p:sldId id="296" r:id="rId11"/>
    <p:sldId id="297" r:id="rId12"/>
    <p:sldId id="263" r:id="rId13"/>
    <p:sldId id="267" r:id="rId14"/>
    <p:sldId id="273" r:id="rId15"/>
    <p:sldId id="287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70" r:id="rId29"/>
    <p:sldId id="290" r:id="rId30"/>
    <p:sldId id="291" r:id="rId31"/>
    <p:sldId id="302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0070C0"/>
    <a:srgbClr val="363636"/>
    <a:srgbClr val="60A7F0"/>
    <a:srgbClr val="8CC7FF"/>
    <a:srgbClr val="7E0000"/>
    <a:srgbClr val="ED792B"/>
    <a:srgbClr val="609DD6"/>
    <a:srgbClr val="FF0000"/>
    <a:srgbClr val="12B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4" autoAdjust="0"/>
    <p:restoredTop sz="93103" autoAdjust="0"/>
  </p:normalViewPr>
  <p:slideViewPr>
    <p:cSldViewPr snapToGrid="0">
      <p:cViewPr varScale="1">
        <p:scale>
          <a:sx n="105" d="100"/>
          <a:sy n="105" d="100"/>
        </p:scale>
        <p:origin x="100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60129-D5D0-4FBA-AC2F-834E030C5679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7F4C-779E-485C-8086-773D19C5B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5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158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65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48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790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68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507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943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222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257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13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04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00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510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304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39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32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37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446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319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602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59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6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9520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903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9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0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4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3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0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55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794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7F4C-779E-485C-8086-773D19C5BEA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79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382" y="0"/>
            <a:ext cx="9141619" cy="39357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" y="23256"/>
            <a:ext cx="1685739" cy="360793"/>
          </a:xfrm>
          <a:prstGeom prst="rect">
            <a:avLst/>
          </a:prstGeom>
        </p:spPr>
      </p:pic>
      <p:pic>
        <p:nvPicPr>
          <p:cNvPr id="20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57" y="-45227"/>
            <a:ext cx="123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Demetris Trihinas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at TU Berlin, 15 mar.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Demetris Trihinas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at TU Berlin, 15 mar.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spcCol="0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544068" indent="-342900">
              <a:buFont typeface="Arial" panose="020B0604020202020204" pitchFamily="34" charset="0"/>
              <a:buChar char="•"/>
              <a:defRPr/>
            </a:lvl2pPr>
            <a:lvl3pPr marL="669798" indent="-285750">
              <a:buFont typeface="Arial" panose="020B0604020202020204" pitchFamily="34" charset="0"/>
              <a:buChar char="•"/>
              <a:defRPr/>
            </a:lvl3pPr>
            <a:lvl4pPr marL="852678" indent="-285750">
              <a:buFont typeface="Arial" panose="020B0604020202020204" pitchFamily="34" charset="0"/>
              <a:buChar char="•"/>
              <a:defRPr/>
            </a:lvl4pPr>
            <a:lvl5pPr marL="1035558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Demetris Trihinas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cap="none" dirty="0" smtClean="0"/>
              <a:t>alk at </a:t>
            </a:r>
            <a:r>
              <a:rPr lang="en-US" dirty="0" smtClean="0"/>
              <a:t>TU B</a:t>
            </a:r>
            <a:r>
              <a:rPr lang="en-US" cap="none" dirty="0" smtClean="0"/>
              <a:t>erlin, 15 mar.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Demetris Trihinas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cap="none" dirty="0" smtClean="0"/>
              <a:t>alk at </a:t>
            </a:r>
            <a:r>
              <a:rPr lang="en-US" dirty="0" smtClean="0"/>
              <a:t>TU B</a:t>
            </a:r>
            <a:r>
              <a:rPr lang="en-US" cap="none" dirty="0" smtClean="0"/>
              <a:t>erlin, 15 mar.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Demetris Trihinas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cap="none" dirty="0" smtClean="0"/>
              <a:t>alk at </a:t>
            </a:r>
            <a:r>
              <a:rPr lang="en-US" dirty="0" smtClean="0"/>
              <a:t>TU B</a:t>
            </a:r>
            <a:r>
              <a:rPr lang="en-US" cap="none" dirty="0" smtClean="0"/>
              <a:t>erlin, 15 mar.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Demetris Trihinas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cap="none" dirty="0" smtClean="0"/>
              <a:t>alk at </a:t>
            </a:r>
            <a:r>
              <a:rPr lang="en-US" dirty="0" smtClean="0"/>
              <a:t>TU B</a:t>
            </a:r>
            <a:r>
              <a:rPr lang="en-US" cap="none" dirty="0" smtClean="0"/>
              <a:t>erlin, 15 mar.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Demetris Trihinas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at TU Berlin, 15 mar.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Demetris Trihinas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Talk at TU Berlin, 15 mar.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Demetris Trihinas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Talk at TU Berlin, 15 mar.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Demetris Trihinas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at TU Berlin, 15 mar.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431023"/>
            <a:ext cx="7543800" cy="978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62100"/>
            <a:ext cx="7543800" cy="47252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11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Demetris Trihinas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939" y="6459786"/>
            <a:ext cx="5123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</a:t>
            </a:r>
            <a:r>
              <a:rPr lang="en-US" cap="none" dirty="0" smtClean="0"/>
              <a:t>alk at </a:t>
            </a:r>
            <a:r>
              <a:rPr lang="en-US" dirty="0" smtClean="0"/>
              <a:t>TU B</a:t>
            </a:r>
            <a:r>
              <a:rPr lang="en-US" cap="none" dirty="0" smtClean="0"/>
              <a:t>erlin, 15 mar.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382" y="0"/>
            <a:ext cx="9141619" cy="39357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" y="23256"/>
            <a:ext cx="1685739" cy="360793"/>
          </a:xfrm>
          <a:prstGeom prst="rect">
            <a:avLst/>
          </a:prstGeom>
        </p:spPr>
      </p:pic>
      <p:pic>
        <p:nvPicPr>
          <p:cNvPr id="13" name="Picture 1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57" y="-35702"/>
            <a:ext cx="123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528"/>
        </a:spcBef>
        <a:spcAft>
          <a:spcPts val="0"/>
        </a:spcAft>
        <a:buClr>
          <a:srgbClr val="FFC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indent="-342900" algn="l" defTabSz="914400" rtl="0" eaLnBrk="1" latinLnBrk="0" hangingPunct="1">
        <a:lnSpc>
          <a:spcPct val="90000"/>
        </a:lnSpc>
        <a:spcBef>
          <a:spcPts val="528"/>
        </a:spcBef>
        <a:spcAft>
          <a:spcPts val="0"/>
        </a:spcAft>
        <a:buClr>
          <a:srgbClr val="FFC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69798" indent="-285750" algn="l" defTabSz="914400" rtl="0" eaLnBrk="1" latinLnBrk="0" hangingPunct="1">
        <a:lnSpc>
          <a:spcPct val="90000"/>
        </a:lnSpc>
        <a:spcBef>
          <a:spcPts val="528"/>
        </a:spcBef>
        <a:spcAft>
          <a:spcPts val="0"/>
        </a:spcAft>
        <a:buClr>
          <a:srgbClr val="FFC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52678" indent="-285750" algn="l" defTabSz="914400" rtl="0" eaLnBrk="1" latinLnBrk="0" hangingPunct="1">
        <a:lnSpc>
          <a:spcPct val="90000"/>
        </a:lnSpc>
        <a:spcBef>
          <a:spcPts val="528"/>
        </a:spcBef>
        <a:spcAft>
          <a:spcPts val="0"/>
        </a:spcAft>
        <a:buClr>
          <a:srgbClr val="FFC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35558" indent="-285750" algn="l" defTabSz="914400" rtl="0" eaLnBrk="1" latinLnBrk="0" hangingPunct="1">
        <a:lnSpc>
          <a:spcPct val="90000"/>
        </a:lnSpc>
        <a:spcBef>
          <a:spcPts val="528"/>
        </a:spcBef>
        <a:spcAft>
          <a:spcPts val="0"/>
        </a:spcAft>
        <a:buClr>
          <a:srgbClr val="FFC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pasch01@cs.ucy.ac.c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pasch01@cs.ucy.ac.c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CnXtt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goo.gl/CnXtt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goo.gl/CnXttH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goo.gl/CnXttH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goo.gl/CnXtt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goo.gl/CnXttH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goo.gl/CnXttH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goo.gl/CnXttH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CnXtt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goo.gl/CnXttH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CnXttH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goo.gl/CnXttH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goo.gl/CnXttH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14" name="1 - Τίτλος"/>
          <p:cNvSpPr txBox="1">
            <a:spLocks/>
          </p:cNvSpPr>
          <p:nvPr/>
        </p:nvSpPr>
        <p:spPr>
          <a:xfrm>
            <a:off x="173847" y="843185"/>
            <a:ext cx="8815994" cy="4846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/>
              <a:t>Technologies </a:t>
            </a:r>
            <a:r>
              <a:rPr lang="en-US" sz="3600" b="1" dirty="0" smtClean="0"/>
              <a:t>to </a:t>
            </a:r>
            <a:r>
              <a:rPr lang="en-US" sz="3600" b="1" dirty="0"/>
              <a:t>detect, </a:t>
            </a:r>
            <a:r>
              <a:rPr lang="en-US" sz="3600" b="1" dirty="0" smtClean="0"/>
              <a:t>analyze </a:t>
            </a:r>
            <a:r>
              <a:rPr lang="en-US" sz="3600" b="1" dirty="0"/>
              <a:t>and report </a:t>
            </a:r>
            <a:r>
              <a:rPr lang="en-US" sz="3600" b="1" dirty="0" smtClean="0"/>
              <a:t>online </a:t>
            </a:r>
            <a:r>
              <a:rPr lang="en-US" sz="3600" b="1" dirty="0"/>
              <a:t>hate </a:t>
            </a:r>
            <a:r>
              <a:rPr lang="en-US" sz="3600" b="1" dirty="0" smtClean="0"/>
              <a:t>speech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lvl="0" algn="ctr"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b="1" dirty="0" err="1" smtClean="0">
                <a:latin typeface="+mj-lt"/>
                <a:ea typeface="+mj-ea"/>
                <a:cs typeface="+mj-cs"/>
              </a:rPr>
              <a:t>Demetris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 smtClean="0">
                <a:latin typeface="+mj-lt"/>
                <a:ea typeface="+mj-ea"/>
                <a:cs typeface="+mj-cs"/>
              </a:rPr>
              <a:t>Paschalides</a:t>
            </a:r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en-US" dirty="0"/>
              <a:t>Research assistant, University of </a:t>
            </a:r>
            <a:r>
              <a:rPr lang="en-US" dirty="0" smtClean="0"/>
              <a:t>Cyprus</a:t>
            </a: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latin typeface="+mj-lt"/>
                <a:ea typeface="+mj-ea"/>
                <a:cs typeface="+mj-cs"/>
                <a:hlinkClick r:id="rId3"/>
              </a:rPr>
              <a:t>dpasch01@cs.ucy.ac.cy</a:t>
            </a:r>
            <a:endParaRPr lang="en-US" sz="1400" b="1" baseline="0" dirty="0" smtClean="0">
              <a:latin typeface="+mj-lt"/>
              <a:ea typeface="+mj-ea"/>
              <a:cs typeface="+mj-cs"/>
            </a:endParaRP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1400" dirty="0"/>
              <a:t>https://www.cs.ucy.ac.cy/~dpasch01/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07" y="2716896"/>
            <a:ext cx="4394608" cy="96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2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08683"/>
            <a:ext cx="754380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Preprocessing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Removes non-linguistic features as: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URLs e.g. </a:t>
            </a:r>
            <a:r>
              <a:rPr lang="en-US" i="1" dirty="0"/>
              <a:t>http://</a:t>
            </a:r>
            <a:r>
              <a:rPr lang="en-US" i="1" dirty="0" smtClean="0"/>
              <a:t>www.google.com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Hashtags e.g. </a:t>
            </a:r>
            <a:r>
              <a:rPr lang="en-US" i="1" dirty="0" smtClean="0"/>
              <a:t>#MANDOLA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Emails e.g. </a:t>
            </a:r>
            <a:r>
              <a:rPr lang="en-US" i="1" dirty="0" smtClean="0">
                <a:hlinkClick r:id="rId3"/>
              </a:rPr>
              <a:t>dpasch01@cs.ucy.ac.cy</a:t>
            </a:r>
            <a:endParaRPr lang="en-US" i="1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User Mentions e.g. </a:t>
            </a:r>
            <a:r>
              <a:rPr lang="en-US" i="1" dirty="0" smtClean="0"/>
              <a:t>@mandola_project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Expands any abbreviation found</a:t>
            </a:r>
            <a:r>
              <a:rPr lang="el-GR" dirty="0" smtClean="0"/>
              <a:t>.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 smtClean="0"/>
              <a:t>“</a:t>
            </a:r>
            <a:r>
              <a:rPr lang="en-US" i="1" dirty="0" err="1" smtClean="0"/>
              <a:t>thanx</a:t>
            </a:r>
            <a:r>
              <a:rPr lang="en-US" dirty="0" smtClean="0"/>
              <a:t>”= “</a:t>
            </a:r>
            <a:r>
              <a:rPr lang="en-US" i="1" dirty="0" smtClean="0"/>
              <a:t>thank</a:t>
            </a:r>
            <a:r>
              <a:rPr lang="en-US" dirty="0" smtClean="0"/>
              <a:t> </a:t>
            </a:r>
            <a:r>
              <a:rPr lang="en-US" i="1" dirty="0" smtClean="0"/>
              <a:t>you</a:t>
            </a:r>
            <a:r>
              <a:rPr lang="en-US" dirty="0" smtClean="0"/>
              <a:t>”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Applies more linguistic processing.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This helps us to store less unique words in the Multi-lingual corpus and improve the Classifiers performance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884904"/>
            <a:ext cx="855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“Detecting </a:t>
            </a:r>
            <a:r>
              <a:rPr lang="en-US" sz="1200" b="1" dirty="0"/>
              <a:t>Offensive Tweets via Topical Feature </a:t>
            </a:r>
            <a:r>
              <a:rPr lang="en-US" sz="1200" b="1" dirty="0" smtClean="0"/>
              <a:t>Discovery over </a:t>
            </a:r>
            <a:r>
              <a:rPr lang="en-US" sz="1200" b="1" dirty="0"/>
              <a:t>a Large Scale Twitter </a:t>
            </a:r>
            <a:r>
              <a:rPr lang="en-US" sz="1200" b="1" dirty="0" smtClean="0"/>
              <a:t>Corpus” </a:t>
            </a:r>
            <a:r>
              <a:rPr lang="en-US" sz="1200" dirty="0" err="1" smtClean="0"/>
              <a:t>Guang</a:t>
            </a:r>
            <a:r>
              <a:rPr lang="en-US" sz="1200" dirty="0" smtClean="0"/>
              <a:t> Xiang, </a:t>
            </a:r>
            <a:r>
              <a:rPr lang="en-US" sz="1200" dirty="0"/>
              <a:t>Bin </a:t>
            </a:r>
            <a:r>
              <a:rPr lang="en-US" sz="1200" dirty="0" smtClean="0"/>
              <a:t>Fan, </a:t>
            </a:r>
            <a:r>
              <a:rPr lang="en-US" sz="1200" dirty="0"/>
              <a:t>Ling </a:t>
            </a:r>
            <a:r>
              <a:rPr lang="en-US" sz="1200" dirty="0" smtClean="0"/>
              <a:t>Wang, </a:t>
            </a:r>
            <a:r>
              <a:rPr lang="en-US" sz="1200" dirty="0"/>
              <a:t>Jason I. </a:t>
            </a:r>
            <a:r>
              <a:rPr lang="en-US" sz="1200" dirty="0" smtClean="0"/>
              <a:t>Hong, </a:t>
            </a:r>
            <a:r>
              <a:rPr lang="en-US" sz="1200" dirty="0"/>
              <a:t>Carolyn P. </a:t>
            </a:r>
            <a:r>
              <a:rPr lang="en-US" sz="1200" dirty="0" smtClean="0"/>
              <a:t>Rose, 2016</a:t>
            </a:r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5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08683"/>
            <a:ext cx="754380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Hate-speech Classifier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Multi-lingual classifier trained with machine learning techniques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Trained </a:t>
            </a:r>
            <a:r>
              <a:rPr lang="en-US" dirty="0"/>
              <a:t>with </a:t>
            </a:r>
            <a:r>
              <a:rPr lang="en-US" b="1" dirty="0" err="1"/>
              <a:t>Mllib</a:t>
            </a:r>
            <a:r>
              <a:rPr lang="en-US" dirty="0"/>
              <a:t>, Apache Spark's scalable machine learning library.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Training data and Testing data comes from the Multi-lingual corpus.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The output consists of statistical data </a:t>
            </a:r>
            <a:r>
              <a:rPr lang="en-US" b="1" dirty="0"/>
              <a:t>only,</a:t>
            </a:r>
            <a:r>
              <a:rPr lang="en-US" dirty="0"/>
              <a:t> and does not hold vulnerable </a:t>
            </a:r>
            <a:r>
              <a:rPr lang="en-US" dirty="0" smtClean="0"/>
              <a:t>information.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66" y="1781857"/>
            <a:ext cx="342857" cy="235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11" y="1781857"/>
            <a:ext cx="353085" cy="235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84" y="1781857"/>
            <a:ext cx="342857" cy="235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29" y="1781857"/>
            <a:ext cx="353085" cy="235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02" y="1781857"/>
            <a:ext cx="342857" cy="2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08683"/>
            <a:ext cx="754380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Multi-lingual Corpus 1/2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08603"/>
            <a:ext cx="7543800" cy="47252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Multi-lingual sets </a:t>
            </a:r>
            <a:r>
              <a:rPr lang="en-US" dirty="0"/>
              <a:t>of hate-related speech in the different hate categories.</a:t>
            </a:r>
          </a:p>
          <a:p>
            <a:r>
              <a:rPr lang="en-US" dirty="0" smtClean="0"/>
              <a:t>It is produced from the </a:t>
            </a:r>
            <a:r>
              <a:rPr lang="en-US" b="1" dirty="0"/>
              <a:t>Filtering Mechanism </a:t>
            </a:r>
            <a:r>
              <a:rPr lang="en-US" dirty="0"/>
              <a:t>and </a:t>
            </a:r>
            <a:r>
              <a:rPr lang="en-US" b="1" dirty="0"/>
              <a:t>Social Scientists </a:t>
            </a:r>
            <a:r>
              <a:rPr lang="en-US" dirty="0"/>
              <a:t>manually annotated </a:t>
            </a:r>
            <a:r>
              <a:rPr lang="en-US" dirty="0" smtClean="0"/>
              <a:t>text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The system will continuously enrich this corpus so to be up to date.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63847" y="5055826"/>
            <a:ext cx="1680979" cy="7731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Hate Filtering Mechanism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43750" y="4424260"/>
            <a:ext cx="1563139" cy="783658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Multi-lingual Corpus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1" idx="3"/>
            <a:endCxn id="8" idx="1"/>
          </p:cNvCxnSpPr>
          <p:nvPr/>
        </p:nvCxnSpPr>
        <p:spPr>
          <a:xfrm flipV="1">
            <a:off x="2312135" y="5442403"/>
            <a:ext cx="451712" cy="3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7759" y="5055826"/>
            <a:ext cx="1574376" cy="7796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Sample Dataset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8" idx="3"/>
            <a:endCxn id="26" idx="1"/>
          </p:cNvCxnSpPr>
          <p:nvPr/>
        </p:nvCxnSpPr>
        <p:spPr>
          <a:xfrm>
            <a:off x="4444826" y="5442403"/>
            <a:ext cx="487712" cy="7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932538" y="5055826"/>
            <a:ext cx="1450656" cy="7875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Social Scientists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70678" y="3728082"/>
            <a:ext cx="1574376" cy="8176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Enrichment from System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0" name="Elbow Connector 39"/>
          <p:cNvCxnSpPr>
            <a:stCxn id="26" idx="3"/>
            <a:endCxn id="9" idx="1"/>
          </p:cNvCxnSpPr>
          <p:nvPr/>
        </p:nvCxnSpPr>
        <p:spPr>
          <a:xfrm flipV="1">
            <a:off x="6383194" y="4816089"/>
            <a:ext cx="760556" cy="63349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9" idx="3"/>
            <a:endCxn id="9" idx="1"/>
          </p:cNvCxnSpPr>
          <p:nvPr/>
        </p:nvCxnSpPr>
        <p:spPr>
          <a:xfrm>
            <a:off x="6445054" y="4136915"/>
            <a:ext cx="698696" cy="679174"/>
          </a:xfrm>
          <a:prstGeom prst="bentConnector3">
            <a:avLst>
              <a:gd name="adj1" fmla="val 4556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9" idx="1"/>
          </p:cNvCxnSpPr>
          <p:nvPr/>
        </p:nvCxnSpPr>
        <p:spPr>
          <a:xfrm>
            <a:off x="737759" y="4136915"/>
            <a:ext cx="4132919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4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08683"/>
            <a:ext cx="754380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Multi-lingual Corpus 2/2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50" y="1621327"/>
            <a:ext cx="5043686" cy="472524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Subjectivity Classifier:</a:t>
            </a:r>
            <a:r>
              <a:rPr lang="en-US" dirty="0" smtClean="0"/>
              <a:t> </a:t>
            </a:r>
            <a:r>
              <a:rPr lang="en-US" sz="2000" dirty="0" smtClean="0"/>
              <a:t>Hate-speech tends to be opinionated, thus subjective sentences are more likely to contain hate-speech than objective.</a:t>
            </a:r>
            <a:endParaRPr lang="en-US" sz="2000" b="1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Polarity </a:t>
            </a:r>
            <a:r>
              <a:rPr lang="en-US" b="1" dirty="0" smtClean="0"/>
              <a:t>Classifier: </a:t>
            </a:r>
            <a:r>
              <a:rPr lang="en-US" sz="2000" dirty="0" smtClean="0"/>
              <a:t>Hate-speech tends to have negative meaning, thus sentences with negative polarity are more likely to contain </a:t>
            </a:r>
            <a:r>
              <a:rPr lang="en-US" sz="2000" dirty="0" smtClean="0"/>
              <a:t>hate-speech (</a:t>
            </a:r>
            <a:r>
              <a:rPr lang="en-US" sz="2000" b="1" i="1" dirty="0" err="1" smtClean="0"/>
              <a:t>Hatebase</a:t>
            </a:r>
            <a:r>
              <a:rPr lang="en-US" sz="2000" i="1" dirty="0" smtClean="0"/>
              <a:t> and </a:t>
            </a:r>
            <a:r>
              <a:rPr lang="en-US" sz="2000" b="1" i="1" dirty="0" smtClean="0"/>
              <a:t>AFINN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884904"/>
            <a:ext cx="855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“</a:t>
            </a:r>
            <a:r>
              <a:rPr lang="en-GB" sz="1200" b="1" i="1" dirty="0" err="1"/>
              <a:t>Hatebase</a:t>
            </a:r>
            <a:r>
              <a:rPr lang="en-GB" sz="1200" i="1" dirty="0"/>
              <a:t>,” </a:t>
            </a:r>
            <a:r>
              <a:rPr lang="en-GB" sz="1200" i="1" dirty="0" err="1"/>
              <a:t>Mobiocracy</a:t>
            </a:r>
            <a:r>
              <a:rPr lang="en-GB" sz="1200" i="1" dirty="0"/>
              <a:t>, Sentinel Project for Genocide Prevention, </a:t>
            </a:r>
            <a:r>
              <a:rPr lang="en-GB" sz="1200" i="1" dirty="0" smtClean="0"/>
              <a:t>2008</a:t>
            </a:r>
          </a:p>
          <a:p>
            <a:r>
              <a:rPr lang="en-GB" sz="1200" i="1" dirty="0" smtClean="0"/>
              <a:t>“</a:t>
            </a:r>
            <a:r>
              <a:rPr lang="en-GB" sz="1200" b="1" i="1" dirty="0"/>
              <a:t>A new ANEW: Evaluation of a word list for sentiment analysis in microblogs</a:t>
            </a:r>
            <a:r>
              <a:rPr lang="en-GB" sz="1200" i="1" dirty="0" smtClean="0"/>
              <a:t>,”, </a:t>
            </a:r>
            <a:r>
              <a:rPr lang="en-GB" sz="1200" i="1" dirty="0"/>
              <a:t>F. Å. Nielsen</a:t>
            </a:r>
            <a:r>
              <a:rPr lang="en-GB" sz="1200" i="1" dirty="0" smtClean="0"/>
              <a:t> 2011</a:t>
            </a:r>
            <a:r>
              <a:rPr lang="en-GB" sz="1200" i="1" dirty="0"/>
              <a:t>.</a:t>
            </a:r>
            <a:endParaRPr lang="en-US" sz="1200" i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874545" y="1279754"/>
            <a:ext cx="1680979" cy="4297701"/>
            <a:chOff x="6421368" y="1811081"/>
            <a:chExt cx="1680979" cy="4297701"/>
          </a:xfrm>
        </p:grpSpPr>
        <p:sp>
          <p:nvSpPr>
            <p:cNvPr id="8" name="Rectangle 7"/>
            <p:cNvSpPr/>
            <p:nvPr/>
          </p:nvSpPr>
          <p:spPr>
            <a:xfrm>
              <a:off x="6421368" y="2083251"/>
              <a:ext cx="1680979" cy="77315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Text Pre-processing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21368" y="3532791"/>
              <a:ext cx="1680979" cy="77315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Subjectivity Classifier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21368" y="4979146"/>
              <a:ext cx="1680979" cy="77315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Polarity Classifier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8" idx="2"/>
              <a:endCxn id="10" idx="0"/>
            </p:cNvCxnSpPr>
            <p:nvPr/>
          </p:nvCxnSpPr>
          <p:spPr>
            <a:xfrm>
              <a:off x="7261858" y="2856405"/>
              <a:ext cx="0" cy="6763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2"/>
              <a:endCxn id="11" idx="0"/>
            </p:cNvCxnSpPr>
            <p:nvPr/>
          </p:nvCxnSpPr>
          <p:spPr>
            <a:xfrm>
              <a:off x="7261858" y="4305945"/>
              <a:ext cx="0" cy="673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8" idx="0"/>
            </p:cNvCxnSpPr>
            <p:nvPr/>
          </p:nvCxnSpPr>
          <p:spPr>
            <a:xfrm>
              <a:off x="7261856" y="1811081"/>
              <a:ext cx="2" cy="2721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1" idx="2"/>
            </p:cNvCxnSpPr>
            <p:nvPr/>
          </p:nvCxnSpPr>
          <p:spPr>
            <a:xfrm flipH="1">
              <a:off x="7261857" y="5752300"/>
              <a:ext cx="1" cy="3564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08683"/>
            <a:ext cx="754380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Social Scientists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371977"/>
            <a:ext cx="7859313" cy="4725242"/>
          </a:xfrm>
        </p:spPr>
        <p:txBody>
          <a:bodyPr/>
          <a:lstStyle/>
          <a:p>
            <a:r>
              <a:rPr lang="en-US" dirty="0" smtClean="0"/>
              <a:t>Their task is to annotate if provided data contain hate-speech and the category to which they belong.</a:t>
            </a:r>
          </a:p>
          <a:p>
            <a:r>
              <a:rPr lang="en-US" dirty="0" smtClean="0"/>
              <a:t>To do so the MANDOLA annotation system was developed.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C:\Users\tsets_000\Pictures\Screenshots\Screenshot (1088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65" y="2833120"/>
            <a:ext cx="3419557" cy="3078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79274" y="3247590"/>
            <a:ext cx="3005138" cy="32385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tsets_000\Pictures\Screenshots\Screenshot (1088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13522" r="4763" b="75031"/>
          <a:stretch/>
        </p:blipFill>
        <p:spPr bwMode="auto">
          <a:xfrm>
            <a:off x="3024337" y="3247590"/>
            <a:ext cx="3048000" cy="352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95196"/>
            <a:ext cx="754380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Monitoring Dashboard 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Web application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78086"/>
            <a:ext cx="7543800" cy="4725242"/>
          </a:xfrm>
        </p:spPr>
        <p:txBody>
          <a:bodyPr/>
          <a:lstStyle/>
          <a:p>
            <a:r>
              <a:rPr lang="en-US" dirty="0" smtClean="0"/>
              <a:t>Built with </a:t>
            </a:r>
            <a:r>
              <a:rPr lang="en-US" b="1" dirty="0" smtClean="0"/>
              <a:t>HTML5</a:t>
            </a:r>
            <a:r>
              <a:rPr lang="en-US" dirty="0" smtClean="0"/>
              <a:t>, </a:t>
            </a:r>
            <a:r>
              <a:rPr lang="en-US" b="1" dirty="0" smtClean="0"/>
              <a:t>CSS3</a:t>
            </a:r>
            <a:r>
              <a:rPr lang="en-US" dirty="0" smtClean="0"/>
              <a:t> and </a:t>
            </a:r>
            <a:r>
              <a:rPr lang="en-US" b="1" dirty="0" smtClean="0"/>
              <a:t>JavaScript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Compatible with any web browser.</a:t>
            </a:r>
          </a:p>
          <a:p>
            <a:r>
              <a:rPr lang="en-US" dirty="0" smtClean="0"/>
              <a:t>Responsive (</a:t>
            </a:r>
            <a:r>
              <a:rPr lang="en-US" b="1" dirty="0" smtClean="0"/>
              <a:t>Twitter’s Bootstrap</a:t>
            </a:r>
            <a:r>
              <a:rPr lang="en-US" dirty="0" smtClean="0"/>
              <a:t>) and compatible with any mobile device.</a:t>
            </a:r>
            <a:endParaRPr lang="en-US" dirty="0"/>
          </a:p>
          <a:p>
            <a:r>
              <a:rPr lang="en-US" dirty="0" smtClean="0"/>
              <a:t>Can be found at: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goo.gl/CnXttH</a:t>
            </a:r>
            <a:endParaRPr lang="en-US" dirty="0" smtClean="0"/>
          </a:p>
          <a:p>
            <a:r>
              <a:rPr lang="en-US" dirty="0" smtClean="0"/>
              <a:t>Password</a:t>
            </a:r>
            <a:r>
              <a:rPr lang="en-US" dirty="0"/>
              <a:t>: m@nd0la_20!6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91441" y="4538350"/>
            <a:ext cx="5143667" cy="1379068"/>
            <a:chOff x="1748335" y="3745193"/>
            <a:chExt cx="5143667" cy="13790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06"/>
            <a:stretch/>
          </p:blipFill>
          <p:spPr>
            <a:xfrm>
              <a:off x="1748335" y="3858745"/>
              <a:ext cx="2636826" cy="12655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97"/>
            <a:stretch/>
          </p:blipFill>
          <p:spPr>
            <a:xfrm>
              <a:off x="4292344" y="3745193"/>
              <a:ext cx="2599658" cy="1351906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627733"/>
            <a:ext cx="8321040" cy="57678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Dashboard - </a:t>
            </a:r>
            <a:r>
              <a:rPr lang="en-US" sz="3200" b="1" dirty="0" err="1">
                <a:latin typeface="+mn-lt"/>
              </a:rPr>
              <a:t>Hatemap</a:t>
            </a:r>
            <a:endParaRPr lang="en-US" sz="3200" b="1" dirty="0"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05" y="1371977"/>
            <a:ext cx="6043510" cy="4552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5251" y="667474"/>
            <a:ext cx="234139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URL: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goo.gl/CnXttH</a:t>
            </a:r>
            <a:endParaRPr lang="en-US" sz="1400" b="1" dirty="0" smtClean="0"/>
          </a:p>
          <a:p>
            <a:r>
              <a:rPr lang="en-US" sz="1400" b="1" dirty="0" smtClean="0"/>
              <a:t>Password: </a:t>
            </a:r>
            <a:r>
              <a:rPr lang="en-US" sz="1400" dirty="0" smtClean="0"/>
              <a:t>m@nd0la_20!6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" y="5960918"/>
            <a:ext cx="339976" cy="339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9309" y="5979732"/>
            <a:ext cx="855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These Visualizations are based on mock data and have nothing to do with real hate-speech analysis.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5459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627733"/>
            <a:ext cx="8321040" cy="57678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Dashboard </a:t>
            </a:r>
            <a:r>
              <a:rPr lang="en-US" sz="2800" b="1" dirty="0" smtClean="0">
                <a:latin typeface="+mn-lt"/>
              </a:rPr>
              <a:t>– Hotspot [1/3]</a:t>
            </a:r>
            <a:endParaRPr lang="en-US" sz="2800" b="1" dirty="0"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50" y="1257825"/>
            <a:ext cx="6206983" cy="467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46653" y="589616"/>
            <a:ext cx="234139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URL: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goo.gl/CnXttH</a:t>
            </a:r>
            <a:endParaRPr lang="en-US" sz="1400" b="1" dirty="0" smtClean="0"/>
          </a:p>
          <a:p>
            <a:r>
              <a:rPr lang="en-US" sz="1400" b="1" dirty="0" smtClean="0"/>
              <a:t>Password: </a:t>
            </a:r>
            <a:r>
              <a:rPr lang="en-US" sz="1400" dirty="0" smtClean="0"/>
              <a:t>m@nd0la_20!6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" y="5960918"/>
            <a:ext cx="339976" cy="339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309" y="5979732"/>
            <a:ext cx="855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These Visualizations are based on mock data and have nothing to do with real hate-speech analysis.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1115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606248"/>
            <a:ext cx="8321040" cy="57678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Dashboard – </a:t>
            </a:r>
            <a:r>
              <a:rPr lang="en-US" sz="2800" b="1" dirty="0" smtClean="0">
                <a:latin typeface="+mn-lt"/>
              </a:rPr>
              <a:t>Hotspot [2/3]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70" y="1254259"/>
            <a:ext cx="6222113" cy="468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46653" y="589616"/>
            <a:ext cx="234139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URL: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goo.gl/CnXttH</a:t>
            </a:r>
            <a:endParaRPr lang="en-US" sz="1400" b="1" dirty="0" smtClean="0"/>
          </a:p>
          <a:p>
            <a:r>
              <a:rPr lang="en-US" sz="1400" b="1" dirty="0" smtClean="0"/>
              <a:t>Password: </a:t>
            </a:r>
            <a:r>
              <a:rPr lang="en-US" sz="1400" dirty="0" smtClean="0"/>
              <a:t>m@nd0la_20!6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" y="5960918"/>
            <a:ext cx="339976" cy="339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309" y="5979732"/>
            <a:ext cx="855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These Visualizations are based on mock data and have nothing to do with real hate-speech analysis.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16044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16" y="1159217"/>
            <a:ext cx="6332800" cy="4784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1324" y="606248"/>
            <a:ext cx="8321040" cy="57678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Dashboard – </a:t>
            </a:r>
            <a:r>
              <a:rPr lang="en-US" sz="2800" b="1" dirty="0" smtClean="0">
                <a:latin typeface="+mn-lt"/>
              </a:rPr>
              <a:t>Hotspot [3/3]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6653" y="553404"/>
            <a:ext cx="234139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URL: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goo.gl/CnXttH</a:t>
            </a:r>
            <a:endParaRPr lang="en-US" sz="1400" b="1" dirty="0" smtClean="0"/>
          </a:p>
          <a:p>
            <a:r>
              <a:rPr lang="en-US" sz="1400" b="1" dirty="0" smtClean="0"/>
              <a:t>Password: </a:t>
            </a:r>
            <a:r>
              <a:rPr lang="en-US" sz="1400" dirty="0" smtClean="0"/>
              <a:t>m@nd0la_20!6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" y="5960918"/>
            <a:ext cx="339976" cy="339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9309" y="5979732"/>
            <a:ext cx="855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These Visualizations are based on mock data and have nothing to do with real hate-speech analysis.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5001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08683"/>
            <a:ext cx="754380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Challenge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Major Social Networks and Web sites cannot properly address the problem of online hate speech.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38"/>
          <a:stretch/>
        </p:blipFill>
        <p:spPr>
          <a:xfrm>
            <a:off x="1130665" y="2304485"/>
            <a:ext cx="7154273" cy="1271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" b="75123"/>
          <a:stretch/>
        </p:blipFill>
        <p:spPr>
          <a:xfrm>
            <a:off x="1130664" y="4884381"/>
            <a:ext cx="7154273" cy="10502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63" y="3684299"/>
            <a:ext cx="7154273" cy="1048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627733"/>
            <a:ext cx="8321040" cy="57678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Dashboard - Statistics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42" y="1204514"/>
            <a:ext cx="6343255" cy="4719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2958" y="545922"/>
            <a:ext cx="234139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URL: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goo.gl/CnXttH</a:t>
            </a:r>
            <a:endParaRPr lang="en-US" sz="1400" b="1" dirty="0" smtClean="0"/>
          </a:p>
          <a:p>
            <a:r>
              <a:rPr lang="en-US" sz="1400" b="1" dirty="0" smtClean="0"/>
              <a:t>Password: </a:t>
            </a:r>
            <a:r>
              <a:rPr lang="en-US" sz="1400" dirty="0" smtClean="0"/>
              <a:t>m@nd0la_20!6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" y="5960918"/>
            <a:ext cx="339976" cy="339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309" y="5979732"/>
            <a:ext cx="855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These Visualizations are based on mock data and have nothing to do with real hate-speech analysis.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449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677477"/>
            <a:ext cx="8321040" cy="57678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Dashboard – Statistics</a:t>
            </a:r>
            <a:br>
              <a:rPr lang="en-US" sz="3200" b="1" dirty="0">
                <a:latin typeface="+mn-lt"/>
              </a:rPr>
            </a:b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Date-range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7" y="1504004"/>
            <a:ext cx="7091006" cy="428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5251" y="593199"/>
            <a:ext cx="234139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URL: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goo.gl/CnXttH</a:t>
            </a:r>
            <a:endParaRPr lang="en-US" sz="1400" b="1" dirty="0" smtClean="0"/>
          </a:p>
          <a:p>
            <a:r>
              <a:rPr lang="en-US" sz="1400" b="1" dirty="0" smtClean="0"/>
              <a:t>Password: </a:t>
            </a:r>
            <a:r>
              <a:rPr lang="en-US" sz="1400" dirty="0" smtClean="0"/>
              <a:t>m@nd0la_20!6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" y="5960918"/>
            <a:ext cx="339976" cy="339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309" y="5979732"/>
            <a:ext cx="855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These Visualizations are based on mock data and have nothing to do with real hate-speech analysis.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0168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677477"/>
            <a:ext cx="8321040" cy="57678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Dashboard – Statistics</a:t>
            </a:r>
            <a:br>
              <a:rPr lang="en-US" sz="3200" b="1" dirty="0">
                <a:latin typeface="+mn-lt"/>
              </a:rPr>
            </a:b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Timeline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0" y="1524137"/>
            <a:ext cx="7716327" cy="342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5824" y="663227"/>
            <a:ext cx="234139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URL: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goo.gl/CnXttH</a:t>
            </a:r>
            <a:endParaRPr lang="en-US" sz="1400" b="1" dirty="0" smtClean="0"/>
          </a:p>
          <a:p>
            <a:r>
              <a:rPr lang="en-US" sz="1400" b="1" dirty="0" smtClean="0"/>
              <a:t>Password: </a:t>
            </a:r>
            <a:r>
              <a:rPr lang="en-US" sz="1400" dirty="0" smtClean="0"/>
              <a:t>m@nd0la_20!6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" y="5960918"/>
            <a:ext cx="339976" cy="339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309" y="5979732"/>
            <a:ext cx="855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These Visualizations are based on mock data and have nothing to do with real hate-speech analysis.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2193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677477"/>
            <a:ext cx="8321040" cy="57678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Dashboard – Statistics</a:t>
            </a:r>
            <a:br>
              <a:rPr lang="en-US" sz="3200" b="1" dirty="0">
                <a:latin typeface="+mn-lt"/>
              </a:rPr>
            </a:b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Language Usage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52385" y="645703"/>
            <a:ext cx="234139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URL: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goo.gl/CnXttH</a:t>
            </a:r>
            <a:endParaRPr lang="en-US" sz="1400" b="1" dirty="0" smtClean="0"/>
          </a:p>
          <a:p>
            <a:r>
              <a:rPr lang="en-US" sz="1400" b="1" dirty="0" smtClean="0"/>
              <a:t>Password: </a:t>
            </a:r>
            <a:r>
              <a:rPr lang="en-US" sz="1400" dirty="0" smtClean="0"/>
              <a:t>m@nd0la_20!6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" y="5960918"/>
            <a:ext cx="339976" cy="339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309" y="5979732"/>
            <a:ext cx="855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These Visualizations are based on mock data and have nothing to do with real hate-speech analysis.</a:t>
            </a:r>
            <a:endParaRPr lang="en-US" sz="12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521" y="1895261"/>
            <a:ext cx="6858957" cy="306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04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677477"/>
            <a:ext cx="8321040" cy="57678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Dashboard – Statistics</a:t>
            </a:r>
            <a:br>
              <a:rPr lang="en-US" sz="3200" b="1" dirty="0">
                <a:latin typeface="+mn-lt"/>
              </a:rPr>
            </a:b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Hate Percentage per Category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2" y="1976235"/>
            <a:ext cx="7849695" cy="290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1239" y="704257"/>
            <a:ext cx="234139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URL: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goo.gl/CnXttH</a:t>
            </a:r>
            <a:endParaRPr lang="en-US" sz="1400" b="1" dirty="0" smtClean="0"/>
          </a:p>
          <a:p>
            <a:r>
              <a:rPr lang="en-US" sz="1400" b="1" dirty="0" smtClean="0"/>
              <a:t>Password: </a:t>
            </a:r>
            <a:r>
              <a:rPr lang="en-US" sz="1400" dirty="0" smtClean="0"/>
              <a:t>m@nd0la_20!6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" y="5960918"/>
            <a:ext cx="339976" cy="339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309" y="5979732"/>
            <a:ext cx="855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These Visualizations are based on mock data and have nothing to do with real hate-speech analysis.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4922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677477"/>
            <a:ext cx="8321040" cy="57678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Dashboard – Statistics</a:t>
            </a:r>
            <a:br>
              <a:rPr lang="en-US" sz="3200" b="1" dirty="0">
                <a:latin typeface="+mn-lt"/>
              </a:rPr>
            </a:b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Hate Percentage per Country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14678" y="667474"/>
            <a:ext cx="234139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URL: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goo.gl/CnXttH</a:t>
            </a:r>
            <a:endParaRPr lang="en-US" sz="1400" b="1" dirty="0" smtClean="0"/>
          </a:p>
          <a:p>
            <a:r>
              <a:rPr lang="en-US" sz="1400" b="1" dirty="0" smtClean="0"/>
              <a:t>Password: </a:t>
            </a:r>
            <a:r>
              <a:rPr lang="en-US" sz="1400" dirty="0" smtClean="0"/>
              <a:t>m@nd0la_20!6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" y="5960918"/>
            <a:ext cx="339976" cy="339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309" y="5979732"/>
            <a:ext cx="855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These Visualizations are based on mock data and have nothing to do with real hate-speech analysis.</a:t>
            </a:r>
            <a:endParaRPr lang="en-US" sz="12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16" y="1471339"/>
            <a:ext cx="7116168" cy="3915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123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677477"/>
            <a:ext cx="8321040" cy="57678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Dashboard – Statistics</a:t>
            </a:r>
            <a:br>
              <a:rPr lang="en-US" sz="3200" b="1" dirty="0">
                <a:latin typeface="+mn-lt"/>
              </a:rPr>
            </a:b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Top Three Countries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6" y="1495155"/>
            <a:ext cx="7687748" cy="3867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1238" y="637603"/>
            <a:ext cx="234139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URL: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goo.gl/CnXttH</a:t>
            </a:r>
            <a:endParaRPr lang="en-US" sz="1400" b="1" dirty="0" smtClean="0"/>
          </a:p>
          <a:p>
            <a:r>
              <a:rPr lang="en-US" sz="1400" b="1" dirty="0" smtClean="0"/>
              <a:t>Password: </a:t>
            </a:r>
            <a:r>
              <a:rPr lang="en-US" sz="1400" dirty="0" smtClean="0"/>
              <a:t>m@nd0la_20!6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" y="5960918"/>
            <a:ext cx="339976" cy="339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309" y="5979732"/>
            <a:ext cx="855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These Visualizations are based on mock data and have nothing to do with real hate-speech analysis.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40502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677477"/>
            <a:ext cx="8321040" cy="57678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Dashboard – Statistics</a:t>
            </a:r>
            <a:br>
              <a:rPr lang="en-US" sz="3200" b="1" dirty="0">
                <a:latin typeface="+mn-lt"/>
              </a:rPr>
            </a:b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Categories Timeline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4" y="1980471"/>
            <a:ext cx="8345408" cy="2729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2958" y="672483"/>
            <a:ext cx="234139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URL: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goo.gl/CnXttH</a:t>
            </a:r>
            <a:endParaRPr lang="en-US" sz="1400" b="1" dirty="0" smtClean="0"/>
          </a:p>
          <a:p>
            <a:r>
              <a:rPr lang="en-US" sz="1400" b="1" dirty="0" smtClean="0"/>
              <a:t>Password: </a:t>
            </a:r>
            <a:r>
              <a:rPr lang="en-US" sz="1400" dirty="0" smtClean="0"/>
              <a:t>m@nd0la_20!6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" y="5960918"/>
            <a:ext cx="339976" cy="339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309" y="5979732"/>
            <a:ext cx="855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These Visualizations are based on mock data and have nothing to do with real hate-speech analysis.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8435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627733"/>
            <a:ext cx="832104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Ongoing Development</a:t>
            </a:r>
            <a:endParaRPr lang="en-US" sz="3200" b="1" dirty="0"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Event labeling in hate-speech timeline.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Users will be able to append events in the timeline in order to relate them with the chart.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This way correlations between the hate-speech analysis and certain events can be found.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Animation of hate-speech analysis during a period of time.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Help the users see the changes of hate-speech via animating the results for a certain duration.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627733"/>
            <a:ext cx="832104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Mobile Application </a:t>
            </a:r>
            <a:endParaRPr lang="en-US" sz="3200" b="1" dirty="0"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Its main objectives are: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Support anonymous reporting.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Raise online hate-speech awareness by viewing statistical analysis and FAQs.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Compatible for Android and IOS devices.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Development technologies:</a:t>
            </a:r>
          </a:p>
          <a:p>
            <a:pPr lvl="1">
              <a:lnSpc>
                <a:spcPct val="100000"/>
              </a:lnSpc>
            </a:pPr>
            <a:r>
              <a:rPr lang="en-US" b="1" dirty="0" smtClean="0"/>
              <a:t>Cordova</a:t>
            </a:r>
            <a:r>
              <a:rPr lang="en-US" dirty="0"/>
              <a:t> </a:t>
            </a:r>
            <a:r>
              <a:rPr lang="en-US" dirty="0" smtClean="0"/>
              <a:t>which enables </a:t>
            </a:r>
            <a:r>
              <a:rPr lang="en-US" dirty="0"/>
              <a:t>you to develop an application with </a:t>
            </a:r>
            <a:r>
              <a:rPr lang="en-US" b="1" dirty="0" smtClean="0"/>
              <a:t>web technologies</a:t>
            </a:r>
            <a:r>
              <a:rPr lang="el-GR" b="1" dirty="0" smtClean="0"/>
              <a:t>.</a:t>
            </a:r>
            <a:endParaRPr lang="en-US" b="1" dirty="0" smtClean="0"/>
          </a:p>
          <a:p>
            <a:pPr lvl="1">
              <a:lnSpc>
                <a:spcPct val="100000"/>
              </a:lnSpc>
            </a:pPr>
            <a:r>
              <a:rPr lang="en-US" b="1" dirty="0" smtClean="0"/>
              <a:t>HTML, CSS </a:t>
            </a:r>
            <a:r>
              <a:rPr lang="en-US" dirty="0" smtClean="0"/>
              <a:t>and</a:t>
            </a:r>
            <a:r>
              <a:rPr lang="en-US" b="1" dirty="0" smtClean="0"/>
              <a:t> JavaScript</a:t>
            </a:r>
            <a:r>
              <a:rPr lang="el-GR" b="1" dirty="0" smtClean="0"/>
              <a:t>.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01" y="4530127"/>
            <a:ext cx="1472963" cy="16570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7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78" y="5143870"/>
            <a:ext cx="1432328" cy="1096472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08683"/>
            <a:ext cx="754380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Our Objectives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b="1" dirty="0" smtClean="0"/>
              <a:t>Monitor</a:t>
            </a:r>
            <a:r>
              <a:rPr lang="en-GB" dirty="0" smtClean="0"/>
              <a:t> </a:t>
            </a:r>
            <a:r>
              <a:rPr lang="en-GB" dirty="0"/>
              <a:t>the spread </a:t>
            </a:r>
            <a:r>
              <a:rPr lang="en-GB" dirty="0" smtClean="0"/>
              <a:t>of </a:t>
            </a:r>
            <a:r>
              <a:rPr lang="en-GB" dirty="0"/>
              <a:t>online hate-related </a:t>
            </a:r>
            <a:r>
              <a:rPr lang="en-GB" dirty="0" smtClean="0"/>
              <a:t>speech.</a:t>
            </a:r>
          </a:p>
          <a:p>
            <a:pPr>
              <a:spcBef>
                <a:spcPts val="1200"/>
              </a:spcBef>
            </a:pPr>
            <a:r>
              <a:rPr lang="en-GB" b="1" dirty="0" smtClean="0"/>
              <a:t>Analyse</a:t>
            </a:r>
            <a:r>
              <a:rPr lang="en-GB" dirty="0" smtClean="0"/>
              <a:t> its content and the </a:t>
            </a:r>
            <a:r>
              <a:rPr lang="en-GB" b="1" dirty="0" smtClean="0"/>
              <a:t>categories</a:t>
            </a:r>
            <a:r>
              <a:rPr lang="en-GB" dirty="0" smtClean="0"/>
              <a:t> to which it might belong (</a:t>
            </a:r>
            <a:r>
              <a:rPr lang="en-GB" i="1" dirty="0" smtClean="0"/>
              <a:t>Ethnicity, Nationality, Religion, Gender, Sexual, Class, Disability</a:t>
            </a:r>
            <a:r>
              <a:rPr lang="en-GB" dirty="0" smtClean="0"/>
              <a:t>).</a:t>
            </a:r>
          </a:p>
          <a:p>
            <a:pPr>
              <a:spcBef>
                <a:spcPts val="1200"/>
              </a:spcBef>
            </a:pPr>
            <a:r>
              <a:rPr lang="en-GB" b="1" dirty="0" smtClean="0"/>
              <a:t>Store</a:t>
            </a:r>
            <a:r>
              <a:rPr lang="en-GB" dirty="0" smtClean="0"/>
              <a:t> and </a:t>
            </a:r>
            <a:r>
              <a:rPr lang="en-GB" b="1" dirty="0" smtClean="0"/>
              <a:t>visualize</a:t>
            </a:r>
            <a:r>
              <a:rPr lang="en-GB" dirty="0" smtClean="0"/>
              <a:t> actionable information for </a:t>
            </a:r>
            <a:r>
              <a:rPr lang="en-GB" b="1" dirty="0" smtClean="0"/>
              <a:t>policy makers,</a:t>
            </a:r>
            <a:r>
              <a:rPr lang="en-GB" dirty="0" smtClean="0"/>
              <a:t> to </a:t>
            </a:r>
            <a:r>
              <a:rPr lang="en-GB" dirty="0"/>
              <a:t>promote policies </a:t>
            </a:r>
            <a:r>
              <a:rPr lang="en-GB" dirty="0" smtClean="0"/>
              <a:t>against online </a:t>
            </a:r>
            <a:r>
              <a:rPr lang="en-GB" dirty="0"/>
              <a:t>hate </a:t>
            </a:r>
            <a:r>
              <a:rPr lang="en-GB" dirty="0" smtClean="0"/>
              <a:t>speech, and </a:t>
            </a:r>
            <a:r>
              <a:rPr lang="en-GB" b="1" dirty="0" smtClean="0"/>
              <a:t>citizens</a:t>
            </a:r>
            <a:r>
              <a:rPr lang="en-GB" dirty="0" smtClean="0"/>
              <a:t>, to raise their awareness. 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Do that </a:t>
            </a:r>
            <a:r>
              <a:rPr lang="en-GB" b="1" dirty="0" smtClean="0"/>
              <a:t>without</a:t>
            </a:r>
            <a:r>
              <a:rPr lang="en-GB" dirty="0" smtClean="0"/>
              <a:t> </a:t>
            </a:r>
            <a:r>
              <a:rPr lang="en-GB" dirty="0"/>
              <a:t>holding any user’s </a:t>
            </a:r>
            <a:r>
              <a:rPr lang="en-GB" dirty="0" smtClean="0"/>
              <a:t>sensitive data, by processing data on the fly, following a procedure approved by the </a:t>
            </a:r>
            <a:r>
              <a:rPr lang="en-US" dirty="0"/>
              <a:t>Cyprus Data Protection Commissioner.</a:t>
            </a:r>
            <a:r>
              <a:rPr lang="en-GB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39664"/>
            <a:ext cx="855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Article </a:t>
            </a:r>
            <a:r>
              <a:rPr lang="en-US" sz="1200" b="1" i="1" dirty="0"/>
              <a:t>7(1)(2)  of the Personal Data Protection, N. 138(I)/2001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627733"/>
            <a:ext cx="832104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Mobile Application Interfaces </a:t>
            </a:r>
            <a:endParaRPr lang="en-US" sz="3200" b="1" dirty="0"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3362" y="1805289"/>
            <a:ext cx="8279002" cy="3851265"/>
            <a:chOff x="458223" y="1425043"/>
            <a:chExt cx="8279002" cy="3851265"/>
          </a:xfrm>
        </p:grpSpPr>
        <p:pic>
          <p:nvPicPr>
            <p:cNvPr id="7" name="Picture 6" descr="C:\Users\dpasch01\AppData\Local\Microsoft\Windows\INetCache\Content.Word\Screenshot_20170123-124752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23" y="1425045"/>
              <a:ext cx="1910030" cy="33823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C:\Users\dpasch01\AppData\Local\Microsoft\Windows\INetCache\Content.Word\Screenshot_20170123-125839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739" y="1425044"/>
              <a:ext cx="1895073" cy="33823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C:\Users\dpasch01\AppData\Local\Microsoft\Windows\INetCache\Content.Word\Screenshot_20170123-131735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094" y="1425043"/>
              <a:ext cx="1901112" cy="33823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C:\Users\dpasch01\AppData\Local\Microsoft\Windows\INetCache\Content.Word\Screenshot_20170123-131159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338" y="1425043"/>
              <a:ext cx="1908887" cy="33823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458223" y="4906976"/>
              <a:ext cx="1910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Awareness View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21739" y="4906976"/>
              <a:ext cx="1910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FAQs View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5255" y="4906976"/>
              <a:ext cx="1910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Report View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27195" y="4906976"/>
              <a:ext cx="1910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Settings View</a:t>
              </a:r>
              <a:endParaRPr lang="en-US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627733"/>
            <a:ext cx="832104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Acknowledgments</a:t>
            </a:r>
            <a:endParaRPr lang="en-US" sz="3200" b="1" dirty="0"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29447" y="1818123"/>
            <a:ext cx="5295036" cy="472524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This work has been produced with the financial support of the Rights, Equality and Citizenship  (REC) </a:t>
            </a:r>
            <a:r>
              <a:rPr lang="en-US" dirty="0" err="1"/>
              <a:t>Programme</a:t>
            </a:r>
            <a:r>
              <a:rPr lang="en-US" dirty="0"/>
              <a:t> of the European Union under Grant Agreement JUST/2014/RRAC/AG/HATE/6652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04462" y="4505832"/>
            <a:ext cx="5954763" cy="4725242"/>
          </a:xfrm>
          <a:prstGeom prst="rect">
            <a:avLst/>
          </a:prstGeom>
        </p:spPr>
        <p:txBody>
          <a:bodyPr vert="horz" wrap="square" lIns="0" tIns="45720" rIns="0" bIns="45720" spcCol="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528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068" indent="-342900" algn="l" defTabSz="914400" rtl="0" eaLnBrk="1" latinLnBrk="0" hangingPunct="1">
              <a:lnSpc>
                <a:spcPct val="90000"/>
              </a:lnSpc>
              <a:spcBef>
                <a:spcPts val="528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528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2678" indent="-285750" algn="l" defTabSz="914400" rtl="0" eaLnBrk="1" latinLnBrk="0" hangingPunct="1">
              <a:lnSpc>
                <a:spcPct val="90000"/>
              </a:lnSpc>
              <a:spcBef>
                <a:spcPts val="528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5558" indent="-285750" algn="l" defTabSz="914400" rtl="0" eaLnBrk="1" latinLnBrk="0" hangingPunct="1">
              <a:lnSpc>
                <a:spcPct val="90000"/>
              </a:lnSpc>
              <a:spcBef>
                <a:spcPts val="528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 smtClean="0"/>
              <a:t>Harrys </a:t>
            </a:r>
            <a:r>
              <a:rPr lang="en-US" i="1" dirty="0" err="1" smtClean="0"/>
              <a:t>Efstathiades</a:t>
            </a:r>
            <a:r>
              <a:rPr lang="en-US" i="1" dirty="0" smtClean="0"/>
              <a:t> </a:t>
            </a:r>
            <a:r>
              <a:rPr lang="en-US" dirty="0"/>
              <a:t>| </a:t>
            </a:r>
            <a:r>
              <a:rPr lang="en-US" i="1" dirty="0" err="1"/>
              <a:t>Tatiani</a:t>
            </a:r>
            <a:r>
              <a:rPr lang="en-US" i="1" dirty="0"/>
              <a:t> </a:t>
            </a:r>
            <a:r>
              <a:rPr lang="en-US" i="1" dirty="0" err="1" smtClean="0"/>
              <a:t>Synodinou</a:t>
            </a:r>
            <a:r>
              <a:rPr lang="en-US" i="1" dirty="0" smtClean="0"/>
              <a:t> </a:t>
            </a:r>
            <a:r>
              <a:rPr lang="en-US" dirty="0" smtClean="0"/>
              <a:t>| </a:t>
            </a:r>
            <a:r>
              <a:rPr lang="en-US" i="1" dirty="0" smtClean="0"/>
              <a:t>Alvaro</a:t>
            </a:r>
            <a:r>
              <a:rPr lang="en-US" dirty="0" smtClean="0"/>
              <a:t> </a:t>
            </a:r>
            <a:r>
              <a:rPr lang="en-US" i="1" dirty="0" err="1" smtClean="0"/>
              <a:t>Ortigosa</a:t>
            </a:r>
            <a:r>
              <a:rPr lang="en-US" dirty="0" smtClean="0"/>
              <a:t> | </a:t>
            </a:r>
            <a:r>
              <a:rPr lang="en-US" i="1" dirty="0" smtClean="0"/>
              <a:t>Marcos Hernando </a:t>
            </a:r>
            <a:r>
              <a:rPr lang="en-US" dirty="0" smtClean="0"/>
              <a:t>| </a:t>
            </a:r>
            <a:r>
              <a:rPr lang="en-US" i="1" dirty="0" smtClean="0"/>
              <a:t>George </a:t>
            </a:r>
            <a:r>
              <a:rPr lang="en-US" i="1" dirty="0" err="1"/>
              <a:t>Pallis</a:t>
            </a:r>
            <a:r>
              <a:rPr lang="en-US" i="1" dirty="0"/>
              <a:t> </a:t>
            </a:r>
            <a:r>
              <a:rPr lang="en-US" dirty="0" smtClean="0"/>
              <a:t>| </a:t>
            </a:r>
            <a:r>
              <a:rPr lang="en-US" i="1" dirty="0" err="1" smtClean="0"/>
              <a:t>Marios</a:t>
            </a:r>
            <a:r>
              <a:rPr lang="en-US" i="1" dirty="0" smtClean="0"/>
              <a:t> </a:t>
            </a:r>
            <a:r>
              <a:rPr lang="en-US" i="1" dirty="0" err="1" smtClean="0"/>
              <a:t>Dikaiakos</a:t>
            </a:r>
            <a:endParaRPr lang="en-US" i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2" y="2392504"/>
            <a:ext cx="2153408" cy="146315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9" y="1669298"/>
            <a:ext cx="2425720" cy="53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15" y="1489435"/>
            <a:ext cx="4120458" cy="27469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08683"/>
            <a:ext cx="754380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MANDOLA Tools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>
            <a:normAutofit/>
          </a:bodyPr>
          <a:lstStyle/>
          <a:p>
            <a:r>
              <a:rPr lang="en-GB" dirty="0" smtClean="0"/>
              <a:t>A bundle of tools to tackle online hate-speech and clear our objectives.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98738" y="2754562"/>
            <a:ext cx="5414959" cy="2255537"/>
            <a:chOff x="1898738" y="3071431"/>
            <a:chExt cx="5414959" cy="22555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738" y="3071431"/>
              <a:ext cx="1521888" cy="15218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544" y="3071431"/>
              <a:ext cx="1369336" cy="13693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98738" y="4680637"/>
              <a:ext cx="1396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Monitoring</a:t>
              </a:r>
            </a:p>
            <a:p>
              <a:pPr algn="ctr"/>
              <a:r>
                <a:rPr lang="en-US" b="1" dirty="0" smtClean="0"/>
                <a:t>Dashboard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16974" y="4679132"/>
              <a:ext cx="1396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Mobile</a:t>
              </a:r>
            </a:p>
            <a:p>
              <a:pPr algn="ctr"/>
              <a:r>
                <a:rPr lang="en-US" b="1" dirty="0" smtClean="0"/>
                <a:t>Application</a:t>
              </a:r>
              <a:endParaRPr lang="en-US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99" y="5196612"/>
            <a:ext cx="30480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12" y="5168366"/>
            <a:ext cx="3048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39" y="5195525"/>
            <a:ext cx="304800" cy="3048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08683"/>
            <a:ext cx="754380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Monitoring Dashboard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Consists of the following modules: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Data Streams Collection ( Twitter and Web pages)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Hate-speech Data Analysis ( Multi-lingual Classifier 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Data Storage ( Hate-speech statistical database 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MANDOLA Application Interface – API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Monitoring Dashboard Web Application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826002" y="4448831"/>
            <a:ext cx="7731895" cy="1103385"/>
            <a:chOff x="826002" y="4448831"/>
            <a:chExt cx="7731895" cy="1103385"/>
          </a:xfrm>
        </p:grpSpPr>
        <p:sp>
          <p:nvSpPr>
            <p:cNvPr id="4" name="Rectangle 3"/>
            <p:cNvSpPr/>
            <p:nvPr/>
          </p:nvSpPr>
          <p:spPr>
            <a:xfrm>
              <a:off x="826002" y="4448831"/>
              <a:ext cx="1121790" cy="11033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</a:t>
              </a:r>
            </a:p>
            <a:p>
              <a:pPr algn="ctr"/>
              <a:r>
                <a:rPr lang="en-US" dirty="0" smtClean="0"/>
                <a:t>Streams</a:t>
              </a:r>
            </a:p>
            <a:p>
              <a:pPr algn="ctr"/>
              <a:r>
                <a:rPr lang="en-US" dirty="0" smtClean="0"/>
                <a:t>Collection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84463" y="4448831"/>
              <a:ext cx="1643895" cy="110338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Hate-speech Data Analysis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065030" y="4448831"/>
              <a:ext cx="1513148" cy="1103385"/>
              <a:chOff x="5333511" y="4448832"/>
              <a:chExt cx="1513148" cy="110338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333511" y="4448832"/>
                <a:ext cx="1114424" cy="1103385"/>
              </a:xfrm>
              <a:prstGeom prst="rect">
                <a:avLst/>
              </a:prstGeom>
              <a:solidFill>
                <a:schemeClr val="accent1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Data Storage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47935" y="4448832"/>
                <a:ext cx="398724" cy="110338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P</a:t>
                </a: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I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7296277" y="4448831"/>
              <a:ext cx="1261620" cy="1103385"/>
            </a:xfrm>
            <a:prstGeom prst="rect">
              <a:avLst/>
            </a:prstGeom>
            <a:solidFill>
              <a:srgbClr val="7E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Monitoring Dashboard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4" idx="3"/>
              <a:endCxn id="9" idx="1"/>
            </p:cNvCxnSpPr>
            <p:nvPr/>
          </p:nvCxnSpPr>
          <p:spPr>
            <a:xfrm>
              <a:off x="1947792" y="5000524"/>
              <a:ext cx="73667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3"/>
              <a:endCxn id="10" idx="1"/>
            </p:cNvCxnSpPr>
            <p:nvPr/>
          </p:nvCxnSpPr>
          <p:spPr>
            <a:xfrm>
              <a:off x="4328358" y="5000524"/>
              <a:ext cx="7366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1" idx="3"/>
              <a:endCxn id="12" idx="1"/>
            </p:cNvCxnSpPr>
            <p:nvPr/>
          </p:nvCxnSpPr>
          <p:spPr>
            <a:xfrm>
              <a:off x="6578178" y="5000524"/>
              <a:ext cx="71809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039664"/>
            <a:ext cx="855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“</a:t>
            </a:r>
            <a:r>
              <a:rPr lang="en-US" sz="1200" b="1" i="1" dirty="0"/>
              <a:t>Distributed Large-Scale Data </a:t>
            </a:r>
            <a:r>
              <a:rPr lang="en-US" sz="1200" b="1" i="1" dirty="0" smtClean="0"/>
              <a:t>Collection in </a:t>
            </a:r>
            <a:r>
              <a:rPr lang="en-US" sz="1200" b="1" i="1" dirty="0"/>
              <a:t>Online Social </a:t>
            </a:r>
            <a:r>
              <a:rPr lang="en-US" sz="1200" b="1" i="1" dirty="0" smtClean="0"/>
              <a:t>Networks</a:t>
            </a:r>
            <a:r>
              <a:rPr lang="en-US" sz="1200" i="1" dirty="0" smtClean="0"/>
              <a:t>” H. </a:t>
            </a:r>
            <a:r>
              <a:rPr lang="en-US" sz="1200" i="1" dirty="0" err="1" smtClean="0"/>
              <a:t>Efstathiades</a:t>
            </a:r>
            <a:r>
              <a:rPr lang="en-US" sz="1200" i="1" dirty="0" smtClean="0"/>
              <a:t> et al. </a:t>
            </a:r>
            <a:r>
              <a:rPr lang="en-US" sz="1200" b="1" i="1" dirty="0" smtClean="0"/>
              <a:t>IEEE CIC 2016</a:t>
            </a:r>
            <a:endParaRPr lang="en-US" sz="1200" i="1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08683"/>
            <a:ext cx="754380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Data Stream Collections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r>
              <a:rPr lang="en-US" dirty="0" smtClean="0"/>
              <a:t>Consist of two sub-modules :</a:t>
            </a:r>
          </a:p>
          <a:p>
            <a:pPr lvl="1"/>
            <a:r>
              <a:rPr lang="en-US" b="1" dirty="0" smtClean="0"/>
              <a:t>Twitter data stream </a:t>
            </a:r>
            <a:r>
              <a:rPr lang="en-US" dirty="0" smtClean="0"/>
              <a:t>is collected via Twitter Stream API using a framework to efficiently retrieve large collection of tweets per day (developed by University of Cyprus).</a:t>
            </a:r>
          </a:p>
          <a:p>
            <a:pPr lvl="1"/>
            <a:r>
              <a:rPr lang="en-US" b="1" dirty="0" smtClean="0"/>
              <a:t>Web data stream </a:t>
            </a:r>
            <a:r>
              <a:rPr lang="en-US" dirty="0" smtClean="0"/>
              <a:t>is collected via meta-search engine that crawls possible hate-related web pages (developed by University Autonomous of Madrid, Spain). </a:t>
            </a:r>
          </a:p>
          <a:p>
            <a:pPr marL="201168" lvl="1" indent="0">
              <a:buNone/>
            </a:pPr>
            <a:endParaRPr lang="en-US" dirty="0" smtClean="0"/>
          </a:p>
          <a:p>
            <a:r>
              <a:rPr lang="en-US" dirty="0" smtClean="0"/>
              <a:t>Each collected stream is fed to </a:t>
            </a:r>
            <a:r>
              <a:rPr lang="en-US" smtClean="0"/>
              <a:t>Apache Kafka, </a:t>
            </a:r>
            <a:r>
              <a:rPr lang="en-US" dirty="0" smtClean="0"/>
              <a:t>a queuing system for supporting streaming data processing.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855" y="4973409"/>
            <a:ext cx="723170" cy="723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33" y="4930181"/>
            <a:ext cx="809625" cy="809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43" y="4864247"/>
            <a:ext cx="603520" cy="94149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.distinct( "dept" )</a:t>
            </a: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8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913434"/>
            <a:ext cx="855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“</a:t>
            </a:r>
            <a:r>
              <a:rPr lang="en-US" sz="1200" b="1" i="1" dirty="0"/>
              <a:t>Distributed Large-Scale Data Collection in Online Social Networks</a:t>
            </a:r>
            <a:r>
              <a:rPr lang="en-US" sz="1200" i="1" dirty="0"/>
              <a:t>” H. </a:t>
            </a:r>
            <a:r>
              <a:rPr lang="en-US" sz="1200" i="1" dirty="0" err="1"/>
              <a:t>Efstathiades</a:t>
            </a:r>
            <a:r>
              <a:rPr lang="en-US" sz="1200" i="1" dirty="0"/>
              <a:t> et al. </a:t>
            </a:r>
            <a:r>
              <a:rPr lang="en-US" sz="1200" b="1" i="1" dirty="0"/>
              <a:t>IEEE CIC </a:t>
            </a:r>
            <a:r>
              <a:rPr lang="en-US" sz="1200" b="1" i="1" dirty="0" smtClean="0"/>
              <a:t>2016</a:t>
            </a:r>
          </a:p>
          <a:p>
            <a:r>
              <a:rPr lang="en-US" sz="1200" i="1" dirty="0" smtClean="0"/>
              <a:t>“</a:t>
            </a:r>
            <a:r>
              <a:rPr lang="en-US" sz="1200" b="1" i="1" dirty="0" smtClean="0"/>
              <a:t>Online </a:t>
            </a:r>
            <a:r>
              <a:rPr lang="en-US" sz="1200" b="1" i="1" dirty="0"/>
              <a:t>Social Network Evolution: Revisiting the Twitter </a:t>
            </a:r>
            <a:r>
              <a:rPr lang="en-US" sz="1200" b="1" i="1" dirty="0" smtClean="0"/>
              <a:t>Graph</a:t>
            </a:r>
            <a:r>
              <a:rPr lang="en-US" sz="1200" i="1" dirty="0" smtClean="0"/>
              <a:t>” </a:t>
            </a:r>
            <a:r>
              <a:rPr lang="en-US" sz="1200" i="1" dirty="0"/>
              <a:t>H. </a:t>
            </a:r>
            <a:r>
              <a:rPr lang="en-US" sz="1200" i="1" dirty="0" err="1"/>
              <a:t>Efstathiades</a:t>
            </a:r>
            <a:r>
              <a:rPr lang="en-US" sz="1200" i="1" dirty="0"/>
              <a:t> et al. </a:t>
            </a:r>
            <a:r>
              <a:rPr lang="en-US" sz="1200" b="1" i="1" dirty="0"/>
              <a:t>Best student paper </a:t>
            </a:r>
            <a:r>
              <a:rPr lang="en-US" sz="1200" b="1" i="1" dirty="0" smtClean="0"/>
              <a:t>award, IEEE </a:t>
            </a:r>
            <a:r>
              <a:rPr lang="en-US" sz="1200" b="1" i="1" dirty="0"/>
              <a:t>Big Data 2016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08683"/>
            <a:ext cx="754380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Twitter Data Stream</a:t>
            </a:r>
            <a:endParaRPr lang="en-US" sz="3200" b="1" dirty="0">
              <a:latin typeface="+mn-lt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293696" y="1317811"/>
            <a:ext cx="6186801" cy="4468200"/>
            <a:chOff x="1212219" y="1372129"/>
            <a:chExt cx="6186801" cy="4468200"/>
          </a:xfrm>
        </p:grpSpPr>
        <p:sp>
          <p:nvSpPr>
            <p:cNvPr id="11" name="Rectangle 10"/>
            <p:cNvSpPr/>
            <p:nvPr/>
          </p:nvSpPr>
          <p:spPr>
            <a:xfrm>
              <a:off x="2341761" y="1372129"/>
              <a:ext cx="1408150" cy="5207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84734" y="1372129"/>
              <a:ext cx="1408150" cy="52078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Token Pool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82094" y="3859421"/>
              <a:ext cx="1114424" cy="811326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Apache Kafka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782094" y="5029003"/>
              <a:ext cx="1114424" cy="811326"/>
              <a:chOff x="4037648" y="4923664"/>
              <a:chExt cx="1114424" cy="81132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037648" y="4923664"/>
                <a:ext cx="1114424" cy="811326"/>
              </a:xfrm>
              <a:prstGeom prst="rect">
                <a:avLst/>
              </a:prstGeom>
              <a:solidFill>
                <a:srgbClr val="60A7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7" name="Picture 16" descr="C:\Users\dpasch01\AppData\Local\Microsoft\Windows\INetCache\Content.Word\framework.png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48" t="88361" r="43219" b="1200"/>
              <a:stretch/>
            </p:blipFill>
            <p:spPr bwMode="auto">
              <a:xfrm>
                <a:off x="4293202" y="5101123"/>
                <a:ext cx="603316" cy="4619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1212219" y="2471912"/>
              <a:ext cx="2504552" cy="1267125"/>
              <a:chOff x="2019939" y="2010926"/>
              <a:chExt cx="2514354" cy="1464863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019939" y="2010926"/>
                <a:ext cx="2514354" cy="1464863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172032" y="2162073"/>
                <a:ext cx="2239948" cy="381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Data Collection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159895" y="2700877"/>
                <a:ext cx="763571" cy="6347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Collector Instance </a:t>
                </a:r>
              </a:p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1</a:t>
                </a: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648409" y="2707161"/>
                <a:ext cx="763571" cy="6347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Collector Instance </a:t>
                </a:r>
              </a:p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N</a:t>
                </a: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3059634" y="2941056"/>
                <a:ext cx="426812" cy="94375"/>
                <a:chOff x="3035824" y="2941056"/>
                <a:chExt cx="426812" cy="94375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3035824" y="2941163"/>
                  <a:ext cx="94268" cy="942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202096" y="2941056"/>
                  <a:ext cx="94268" cy="942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368368" y="2941056"/>
                  <a:ext cx="94268" cy="942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4964477" y="2471912"/>
              <a:ext cx="2434543" cy="1267125"/>
              <a:chOff x="2019939" y="2010926"/>
              <a:chExt cx="2514354" cy="146486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019939" y="2010926"/>
                <a:ext cx="2514354" cy="1464863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72032" y="2162073"/>
                <a:ext cx="2229110" cy="381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Data Collection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159895" y="2700877"/>
                <a:ext cx="763571" cy="6347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Collector Instance </a:t>
                </a:r>
              </a:p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1</a:t>
                </a: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637571" y="2692284"/>
                <a:ext cx="763571" cy="6347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Collector Instance </a:t>
                </a:r>
              </a:p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N</a:t>
                </a: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3074874" y="2941056"/>
                <a:ext cx="426812" cy="94375"/>
                <a:chOff x="3051064" y="2941056"/>
                <a:chExt cx="426812" cy="94375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3051064" y="2941163"/>
                  <a:ext cx="94268" cy="942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3217336" y="2941056"/>
                  <a:ext cx="94268" cy="942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383608" y="2941056"/>
                  <a:ext cx="94268" cy="942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37" name="Straight Arrow Connector 36"/>
            <p:cNvCxnSpPr>
              <a:stCxn id="13" idx="1"/>
              <a:endCxn id="11" idx="3"/>
            </p:cNvCxnSpPr>
            <p:nvPr/>
          </p:nvCxnSpPr>
          <p:spPr>
            <a:xfrm flipH="1">
              <a:off x="3749911" y="1632523"/>
              <a:ext cx="12348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11" idx="2"/>
              <a:endCxn id="20" idx="0"/>
            </p:cNvCxnSpPr>
            <p:nvPr/>
          </p:nvCxnSpPr>
          <p:spPr>
            <a:xfrm rot="5400000">
              <a:off x="2407713" y="1964532"/>
              <a:ext cx="709739" cy="56650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11" idx="2"/>
              <a:endCxn id="30" idx="0"/>
            </p:cNvCxnSpPr>
            <p:nvPr/>
          </p:nvCxnSpPr>
          <p:spPr>
            <a:xfrm rot="16200000" flipH="1">
              <a:off x="4263508" y="675244"/>
              <a:ext cx="709739" cy="31450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>
              <a:stCxn id="21" idx="2"/>
              <a:endCxn id="14" idx="1"/>
            </p:cNvCxnSpPr>
            <p:nvPr/>
          </p:nvCxnSpPr>
          <p:spPr>
            <a:xfrm rot="16200000" flipH="1">
              <a:off x="2433376" y="2916365"/>
              <a:ext cx="647269" cy="2050168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22" idx="2"/>
              <a:endCxn id="14" idx="1"/>
            </p:cNvCxnSpPr>
            <p:nvPr/>
          </p:nvCxnSpPr>
          <p:spPr>
            <a:xfrm rot="16200000" flipH="1">
              <a:off x="3177450" y="3660439"/>
              <a:ext cx="641833" cy="567456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31" idx="2"/>
              <a:endCxn id="14" idx="3"/>
            </p:cNvCxnSpPr>
            <p:nvPr/>
          </p:nvCxnSpPr>
          <p:spPr>
            <a:xfrm rot="5400000">
              <a:off x="4859454" y="3654880"/>
              <a:ext cx="647269" cy="57313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32" idx="2"/>
              <a:endCxn id="14" idx="3"/>
            </p:cNvCxnSpPr>
            <p:nvPr/>
          </p:nvCxnSpPr>
          <p:spPr>
            <a:xfrm rot="5400000">
              <a:off x="5571123" y="2935778"/>
              <a:ext cx="654702" cy="200391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>
              <a:stCxn id="15" idx="1"/>
              <a:endCxn id="21" idx="1"/>
            </p:cNvCxnSpPr>
            <p:nvPr/>
          </p:nvCxnSpPr>
          <p:spPr>
            <a:xfrm rot="10800000">
              <a:off x="1351630" y="3343272"/>
              <a:ext cx="2430465" cy="2091394"/>
            </a:xfrm>
            <a:prstGeom prst="curvedConnector3">
              <a:avLst>
                <a:gd name="adj1" fmla="val 109406"/>
              </a:avLst>
            </a:prstGeom>
            <a:ln w="19050">
              <a:solidFill>
                <a:srgbClr val="60A7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urved Connector 77"/>
            <p:cNvCxnSpPr>
              <a:stCxn id="15" idx="1"/>
              <a:endCxn id="22" idx="1"/>
            </p:cNvCxnSpPr>
            <p:nvPr/>
          </p:nvCxnSpPr>
          <p:spPr>
            <a:xfrm rot="10800000">
              <a:off x="2834342" y="3348708"/>
              <a:ext cx="947753" cy="2085958"/>
            </a:xfrm>
            <a:prstGeom prst="curvedConnector3">
              <a:avLst>
                <a:gd name="adj1" fmla="val 124120"/>
              </a:avLst>
            </a:prstGeom>
            <a:ln w="19050">
              <a:solidFill>
                <a:srgbClr val="60A7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/>
            <p:cNvCxnSpPr>
              <a:stCxn id="15" idx="3"/>
              <a:endCxn id="31" idx="3"/>
            </p:cNvCxnSpPr>
            <p:nvPr/>
          </p:nvCxnSpPr>
          <p:spPr>
            <a:xfrm flipV="1">
              <a:off x="4896518" y="3343272"/>
              <a:ext cx="942806" cy="2091394"/>
            </a:xfrm>
            <a:prstGeom prst="curvedConnector3">
              <a:avLst>
                <a:gd name="adj1" fmla="val 124247"/>
              </a:avLst>
            </a:prstGeom>
            <a:ln w="19050">
              <a:solidFill>
                <a:srgbClr val="60A7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83"/>
            <p:cNvCxnSpPr>
              <a:stCxn id="15" idx="3"/>
              <a:endCxn id="32" idx="3"/>
            </p:cNvCxnSpPr>
            <p:nvPr/>
          </p:nvCxnSpPr>
          <p:spPr>
            <a:xfrm flipV="1">
              <a:off x="4896518" y="3335839"/>
              <a:ext cx="2373578" cy="2098827"/>
            </a:xfrm>
            <a:prstGeom prst="curvedConnector3">
              <a:avLst>
                <a:gd name="adj1" fmla="val 109631"/>
              </a:avLst>
            </a:prstGeom>
            <a:ln w="19050">
              <a:solidFill>
                <a:srgbClr val="60A7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4128050" y="3207747"/>
              <a:ext cx="93900" cy="8154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293674" y="3207654"/>
              <a:ext cx="93900" cy="8154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459298" y="3207654"/>
              <a:ext cx="93900" cy="8154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08683"/>
            <a:ext cx="754380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Web Data Stream</a:t>
            </a:r>
            <a:endParaRPr lang="en-US" sz="3200" b="1" dirty="0">
              <a:latin typeface="+mn-lt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1658364" y="1545124"/>
            <a:ext cx="5639999" cy="3694225"/>
            <a:chOff x="1635504" y="1247944"/>
            <a:chExt cx="5639999" cy="3694225"/>
          </a:xfrm>
        </p:grpSpPr>
        <p:grpSp>
          <p:nvGrpSpPr>
            <p:cNvPr id="100" name="Group 99"/>
            <p:cNvGrpSpPr/>
            <p:nvPr/>
          </p:nvGrpSpPr>
          <p:grpSpPr>
            <a:xfrm>
              <a:off x="1635504" y="1247944"/>
              <a:ext cx="1716344" cy="3694225"/>
              <a:chOff x="655959" y="1185464"/>
              <a:chExt cx="1716344" cy="3694225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55959" y="1185464"/>
                <a:ext cx="1706241" cy="1267125"/>
                <a:chOff x="2019939" y="2010926"/>
                <a:chExt cx="2514354" cy="1464863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2019939" y="2010926"/>
                  <a:ext cx="2514354" cy="146486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2172032" y="2162073"/>
                  <a:ext cx="2239948" cy="38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URL 1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2159895" y="2700877"/>
                  <a:ext cx="869712" cy="6347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Extract Links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3648409" y="2700877"/>
                  <a:ext cx="763570" cy="6347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Save Links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6" name="Straight Arrow Connector 65"/>
              <p:cNvCxnSpPr>
                <a:stCxn id="57" idx="3"/>
                <a:endCxn id="59" idx="1"/>
              </p:cNvCxnSpPr>
              <p:nvPr/>
            </p:nvCxnSpPr>
            <p:spPr>
              <a:xfrm>
                <a:off x="1341120" y="2056824"/>
                <a:ext cx="419919" cy="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/>
              <p:cNvGrpSpPr/>
              <p:nvPr/>
            </p:nvGrpSpPr>
            <p:grpSpPr>
              <a:xfrm>
                <a:off x="666062" y="3612564"/>
                <a:ext cx="1706241" cy="1267125"/>
                <a:chOff x="2019939" y="2010926"/>
                <a:chExt cx="2514354" cy="1464863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2019939" y="2010926"/>
                  <a:ext cx="2514354" cy="146486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2172032" y="2162073"/>
                  <a:ext cx="2239948" cy="38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URL N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2159895" y="2700877"/>
                  <a:ext cx="869712" cy="6347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Extract Links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3648409" y="2700877"/>
                  <a:ext cx="763570" cy="6347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Save Links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 rot="5400000">
                <a:off x="1306608" y="2991758"/>
                <a:ext cx="425148" cy="81636"/>
                <a:chOff x="4128050" y="3207654"/>
                <a:chExt cx="425148" cy="81636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4128050" y="3207747"/>
                  <a:ext cx="93900" cy="8154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293674" y="3207654"/>
                  <a:ext cx="93900" cy="8154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459298" y="3207654"/>
                  <a:ext cx="93900" cy="8154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9" name="Rectangle 78"/>
            <p:cNvSpPr/>
            <p:nvPr/>
          </p:nvSpPr>
          <p:spPr>
            <a:xfrm>
              <a:off x="3820194" y="2626913"/>
              <a:ext cx="1114424" cy="811326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Links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340223" y="1247944"/>
              <a:ext cx="1935280" cy="3691386"/>
              <a:chOff x="6513826" y="1191717"/>
              <a:chExt cx="1706241" cy="3395524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6513826" y="1191717"/>
                <a:ext cx="1706241" cy="339552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617037" y="1322460"/>
                <a:ext cx="1520030" cy="32998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Crawling Module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776759" y="1674395"/>
                <a:ext cx="1216621" cy="5490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Get Links</a:t>
                </a: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776759" y="2364816"/>
                <a:ext cx="1216621" cy="5490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Scrap Web</a:t>
                </a: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776759" y="3061033"/>
                <a:ext cx="1216621" cy="5490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Analyze &amp; Extract Data</a:t>
                </a: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783979" y="3761003"/>
                <a:ext cx="1216621" cy="5490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Save New Links</a:t>
                </a: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5" name="Elbow Connector 104"/>
            <p:cNvCxnSpPr>
              <a:stCxn id="59" idx="3"/>
              <a:endCxn id="79" idx="1"/>
            </p:cNvCxnSpPr>
            <p:nvPr/>
          </p:nvCxnSpPr>
          <p:spPr>
            <a:xfrm>
              <a:off x="3258743" y="2119304"/>
              <a:ext cx="561451" cy="91327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>
              <a:stCxn id="72" idx="3"/>
              <a:endCxn id="79" idx="1"/>
            </p:cNvCxnSpPr>
            <p:nvPr/>
          </p:nvCxnSpPr>
          <p:spPr>
            <a:xfrm flipV="1">
              <a:off x="3268846" y="3032576"/>
              <a:ext cx="551348" cy="151382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>
              <a:stCxn id="88" idx="1"/>
              <a:endCxn id="79" idx="3"/>
            </p:cNvCxnSpPr>
            <p:nvPr/>
          </p:nvCxnSpPr>
          <p:spPr>
            <a:xfrm rot="10800000">
              <a:off x="4934618" y="3032577"/>
              <a:ext cx="712022" cy="1306989"/>
            </a:xfrm>
            <a:prstGeom prst="bentConnector3">
              <a:avLst>
                <a:gd name="adj1" fmla="val 58562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>
              <a:stCxn id="79" idx="0"/>
              <a:endCxn id="85" idx="1"/>
            </p:cNvCxnSpPr>
            <p:nvPr/>
          </p:nvCxnSpPr>
          <p:spPr>
            <a:xfrm rot="5400000" flipH="1" flipV="1">
              <a:off x="4730044" y="1718507"/>
              <a:ext cx="555768" cy="126104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>
            <a:stCxn id="71" idx="3"/>
            <a:endCxn id="72" idx="1"/>
          </p:cNvCxnSpPr>
          <p:nvPr/>
        </p:nvCxnSpPr>
        <p:spPr>
          <a:xfrm>
            <a:off x="2353628" y="4843584"/>
            <a:ext cx="419919" cy="0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pic>
        <p:nvPicPr>
          <p:cNvPr id="35" name="Picture 34" descr="http://hepexp.ft.uam.es/UAM_logo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2" y="5754320"/>
            <a:ext cx="502076" cy="48362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595248" y="5769709"/>
            <a:ext cx="855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Prof. Alvaro </a:t>
            </a:r>
            <a:r>
              <a:rPr lang="en-US" sz="1200" b="1" i="1" dirty="0" err="1" smtClean="0"/>
              <a:t>Ortigosa</a:t>
            </a:r>
            <a:endParaRPr lang="en-US" sz="1200" b="1" i="1" dirty="0" smtClean="0"/>
          </a:p>
          <a:p>
            <a:r>
              <a:rPr lang="en-US" sz="1200" b="1" i="1" dirty="0" smtClean="0"/>
              <a:t>Marcos Hernando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176403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2019939" y="6503328"/>
            <a:ext cx="5123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Workshop: “From Online Hate Speech to cyber-terrorism”, 8 February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08683"/>
            <a:ext cx="7543800" cy="5767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Hate-speech Data Analysis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71977"/>
            <a:ext cx="7543800" cy="47252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Input data comes from Apache Kafka are preprocessed to enter the Classifier.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Multi-lingual Hate-speech Corpus, continuously enriched, supports and retrains the Classifier.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Classifier receives the input and outputs the Hate-speech analysis to be stored.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90949" y="4031976"/>
            <a:ext cx="1280117" cy="800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Hate-speech Classifier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92202" y="4035837"/>
            <a:ext cx="1974608" cy="783658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Multi-lingual Corpus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79083" y="4039844"/>
            <a:ext cx="1574376" cy="7796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(from Apache Kafka)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12" idx="1"/>
            <a:endCxn id="9" idx="3"/>
          </p:cNvCxnSpPr>
          <p:nvPr/>
        </p:nvCxnSpPr>
        <p:spPr>
          <a:xfrm flipH="1">
            <a:off x="5071066" y="4427666"/>
            <a:ext cx="1721136" cy="442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9" idx="2"/>
            <a:endCxn id="63" idx="0"/>
          </p:cNvCxnSpPr>
          <p:nvPr/>
        </p:nvCxnSpPr>
        <p:spPr>
          <a:xfrm flipH="1">
            <a:off x="4431007" y="4832196"/>
            <a:ext cx="1" cy="603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643819" y="5435910"/>
            <a:ext cx="1574376" cy="36767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Output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>
            <a:stCxn id="31" idx="3"/>
            <a:endCxn id="9" idx="1"/>
          </p:cNvCxnSpPr>
          <p:nvPr/>
        </p:nvCxnSpPr>
        <p:spPr>
          <a:xfrm>
            <a:off x="1953459" y="4429670"/>
            <a:ext cx="1837490" cy="2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174129" y="4265387"/>
            <a:ext cx="1295220" cy="32455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Preprocessing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D8D8D8"/>
      </a:accent1>
      <a:accent2>
        <a:srgbClr val="7F7F7F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70C0"/>
      </a:hlink>
      <a:folHlink>
        <a:srgbClr val="FF000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7306</TotalTime>
  <Words>1821</Words>
  <Application>Microsoft Office PowerPoint</Application>
  <PresentationFormat>On-screen Show (4:3)</PresentationFormat>
  <Paragraphs>299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 Unicode MS</vt:lpstr>
      <vt:lpstr>Arial</vt:lpstr>
      <vt:lpstr>Calibri</vt:lpstr>
      <vt:lpstr>Calibri Light</vt:lpstr>
      <vt:lpstr>Retrospect</vt:lpstr>
      <vt:lpstr>PowerPoint Presentation</vt:lpstr>
      <vt:lpstr>Challenge</vt:lpstr>
      <vt:lpstr>Our Objectives</vt:lpstr>
      <vt:lpstr>MANDOLA Tools</vt:lpstr>
      <vt:lpstr>Monitoring Dashboard</vt:lpstr>
      <vt:lpstr>Data Stream Collections</vt:lpstr>
      <vt:lpstr>Twitter Data Stream</vt:lpstr>
      <vt:lpstr>Web Data Stream</vt:lpstr>
      <vt:lpstr>Hate-speech Data Analysis</vt:lpstr>
      <vt:lpstr>Preprocessing</vt:lpstr>
      <vt:lpstr>Hate-speech Classifier</vt:lpstr>
      <vt:lpstr>Multi-lingual Corpus 1/2</vt:lpstr>
      <vt:lpstr>Multi-lingual Corpus 2/2</vt:lpstr>
      <vt:lpstr>Social Scientists</vt:lpstr>
      <vt:lpstr>Monitoring Dashboard  Web application</vt:lpstr>
      <vt:lpstr>Dashboard - Hatemap</vt:lpstr>
      <vt:lpstr>Dashboard – Hotspot [1/3]</vt:lpstr>
      <vt:lpstr>Dashboard – Hotspot [2/3]</vt:lpstr>
      <vt:lpstr>Dashboard – Hotspot [3/3]</vt:lpstr>
      <vt:lpstr>Dashboard - Statistics</vt:lpstr>
      <vt:lpstr>Dashboard – Statistics Date-range</vt:lpstr>
      <vt:lpstr>Dashboard – Statistics Timeline</vt:lpstr>
      <vt:lpstr>Dashboard – Statistics Language Usage</vt:lpstr>
      <vt:lpstr>Dashboard – Statistics Hate Percentage per Category</vt:lpstr>
      <vt:lpstr>Dashboard – Statistics Hate Percentage per Country</vt:lpstr>
      <vt:lpstr>Dashboard – Statistics Top Three Countries</vt:lpstr>
      <vt:lpstr>Dashboard – Statistics Categories Timeline</vt:lpstr>
      <vt:lpstr>Ongoing Development</vt:lpstr>
      <vt:lpstr>Mobile Application </vt:lpstr>
      <vt:lpstr>Mobile Application Interfaces </vt:lpstr>
      <vt:lpstr>Acknowledgments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demetri trihinas</dc:creator>
  <cp:lastModifiedBy>dpasch01</cp:lastModifiedBy>
  <cp:revision>363</cp:revision>
  <dcterms:created xsi:type="dcterms:W3CDTF">2015-09-29T14:02:18Z</dcterms:created>
  <dcterms:modified xsi:type="dcterms:W3CDTF">2017-02-07T22:48:22Z</dcterms:modified>
</cp:coreProperties>
</file>