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snapToGrid="0">
      <p:cViewPr varScale="1">
        <p:scale>
          <a:sx n="55" d="100"/>
          <a:sy n="55" d="100"/>
        </p:scale>
        <p:origin x="102" y="10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Στυλ κύριου τίτλου</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20EBB0C4-6273-4C6E-B9BD-2EDC30F1CD52}" type="datetimeFigureOut">
              <a:rPr lang="en-US" dirty="0"/>
              <a:t>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097280" y="2582334"/>
            <a:ext cx="4937760" cy="33782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217920" y="2582334"/>
            <a:ext cx="4937760" cy="33782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2/5/2017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Στυλ κύριου τίτλου</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2/5/2017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C9CAD897-D46E-4AD2-BD9B-49DD3E640873}" type="datetimeFigureOut">
              <a:rPr lang="en-US" dirty="0"/>
              <a:t>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2/5/2017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r>
              <a:rPr lang="en-US" sz="5400" b="1" dirty="0"/>
              <a:t>Penalization of blasphemy and religious insults as an infringement of freedom of expression in Europe</a:t>
            </a:r>
            <a:endParaRPr lang="el-GR" sz="5400" dirty="0"/>
          </a:p>
        </p:txBody>
      </p:sp>
      <p:sp>
        <p:nvSpPr>
          <p:cNvPr id="3" name="Υπότιτλος 2"/>
          <p:cNvSpPr>
            <a:spLocks noGrp="1"/>
          </p:cNvSpPr>
          <p:nvPr>
            <p:ph type="subTitle" idx="1"/>
          </p:nvPr>
        </p:nvSpPr>
        <p:spPr/>
        <p:txBody>
          <a:bodyPr>
            <a:normAutofit/>
          </a:bodyPr>
          <a:lstStyle/>
          <a:p>
            <a:endParaRPr lang="en-US" dirty="0"/>
          </a:p>
          <a:p>
            <a:r>
              <a:rPr lang="en-US" dirty="0"/>
              <a:t>Ioannis </a:t>
            </a:r>
            <a:r>
              <a:rPr lang="en-US" dirty="0" err="1"/>
              <a:t>Iglezakis</a:t>
            </a:r>
            <a:r>
              <a:rPr lang="en-US" dirty="0"/>
              <a:t>, Associate Professor, Aristotle University</a:t>
            </a:r>
            <a:endParaRPr lang="el-GR" dirty="0"/>
          </a:p>
          <a:p>
            <a:endParaRPr lang="el-GR" dirty="0"/>
          </a:p>
        </p:txBody>
      </p:sp>
    </p:spTree>
    <p:extLst>
      <p:ext uri="{BB962C8B-B14F-4D97-AF65-F5344CB8AC3E}">
        <p14:creationId xmlns:p14="http://schemas.microsoft.com/office/powerpoint/2010/main" val="1400509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Venice Commission</a:t>
            </a:r>
            <a:endParaRPr lang="el-GR" dirty="0"/>
          </a:p>
        </p:txBody>
      </p:sp>
      <p:sp>
        <p:nvSpPr>
          <p:cNvPr id="3" name="Θέση περιεχομένου 2"/>
          <p:cNvSpPr>
            <a:spLocks noGrp="1"/>
          </p:cNvSpPr>
          <p:nvPr>
            <p:ph idx="1"/>
          </p:nvPr>
        </p:nvSpPr>
        <p:spPr>
          <a:xfrm>
            <a:off x="1097280" y="2655276"/>
            <a:ext cx="10058400" cy="3213817"/>
          </a:xfrm>
        </p:spPr>
        <p:txBody>
          <a:bodyPr/>
          <a:lstStyle/>
          <a:p>
            <a:r>
              <a:rPr lang="en-US" dirty="0"/>
              <a:t>a. That incitement to hatred, including religious hatred, should be the object of criminal sanctions as is the case in almost all European states, with the exception only of Andorra and San Marino.</a:t>
            </a:r>
            <a:endParaRPr lang="el-GR" dirty="0"/>
          </a:p>
          <a:p>
            <a:r>
              <a:rPr lang="en-US" dirty="0"/>
              <a:t>b. That it is neither necessary nor desirable to create an offence of religious insult (that is, insult to religious feelings) simpliciter, without the element of incitement to hatred as an essential component.</a:t>
            </a:r>
            <a:endParaRPr lang="el-GR" dirty="0"/>
          </a:p>
          <a:p>
            <a:r>
              <a:rPr lang="en-US" dirty="0"/>
              <a:t>c. That the offence of blasphemy should be abolished (which is already the case in most European states) and should not be reintroduced.</a:t>
            </a:r>
            <a:endParaRPr lang="el-GR" dirty="0"/>
          </a:p>
          <a:p>
            <a:endParaRPr lang="el-GR" dirty="0"/>
          </a:p>
        </p:txBody>
      </p:sp>
    </p:spTree>
    <p:extLst>
      <p:ext uri="{BB962C8B-B14F-4D97-AF65-F5344CB8AC3E}">
        <p14:creationId xmlns:p14="http://schemas.microsoft.com/office/powerpoint/2010/main" val="2234070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Conclusion</a:t>
            </a:r>
            <a:endParaRPr lang="el-GR" dirty="0"/>
          </a:p>
        </p:txBody>
      </p:sp>
      <p:sp>
        <p:nvSpPr>
          <p:cNvPr id="3" name="Θέση περιεχομένου 2"/>
          <p:cNvSpPr>
            <a:spLocks noGrp="1"/>
          </p:cNvSpPr>
          <p:nvPr>
            <p:ph idx="1"/>
          </p:nvPr>
        </p:nvSpPr>
        <p:spPr/>
        <p:txBody>
          <a:bodyPr/>
          <a:lstStyle/>
          <a:p>
            <a:endParaRPr lang="en-US" dirty="0"/>
          </a:p>
          <a:p>
            <a:endParaRPr lang="en-US" dirty="0"/>
          </a:p>
          <a:p>
            <a:r>
              <a:rPr lang="en-US" dirty="0"/>
              <a:t>The need to protect freedom of speech calls for the abolishment of blasphemy laws, with the exception of incitement to religious hatred.</a:t>
            </a:r>
            <a:endParaRPr lang="el-GR" dirty="0"/>
          </a:p>
        </p:txBody>
      </p:sp>
    </p:spTree>
    <p:extLst>
      <p:ext uri="{BB962C8B-B14F-4D97-AF65-F5344CB8AC3E}">
        <p14:creationId xmlns:p14="http://schemas.microsoft.com/office/powerpoint/2010/main" val="3739678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Αποτέλεσμα εικόνας για thank you for your attent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26059" y="1846263"/>
            <a:ext cx="6288106" cy="4361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2649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Laws on Blasphemy</a:t>
            </a:r>
            <a:endParaRPr lang="el-GR" dirty="0"/>
          </a:p>
        </p:txBody>
      </p:sp>
      <p:pic>
        <p:nvPicPr>
          <p:cNvPr id="1026" name="Picture 2" descr="Αποτέλεσμα εικόνας για blasphem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19048" y="2033359"/>
            <a:ext cx="5463442" cy="3867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0255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a:t>U.S. Supreme Court</a:t>
            </a:r>
            <a:endParaRPr lang="el-GR" dirty="0"/>
          </a:p>
        </p:txBody>
      </p:sp>
      <p:sp>
        <p:nvSpPr>
          <p:cNvPr id="3" name="Θέση περιεχομένου 2"/>
          <p:cNvSpPr>
            <a:spLocks noGrp="1"/>
          </p:cNvSpPr>
          <p:nvPr>
            <p:ph idx="1"/>
          </p:nvPr>
        </p:nvSpPr>
        <p:spPr>
          <a:xfrm>
            <a:off x="2532184" y="1845734"/>
            <a:ext cx="8623495" cy="4023360"/>
          </a:xfrm>
        </p:spPr>
        <p:txBody>
          <a:bodyPr/>
          <a:lstStyle/>
          <a:p>
            <a:endParaRPr lang="en-US" i="1" dirty="0"/>
          </a:p>
          <a:p>
            <a:endParaRPr lang="en-US" i="1" dirty="0"/>
          </a:p>
          <a:p>
            <a:endParaRPr lang="en-US" i="1" dirty="0"/>
          </a:p>
          <a:p>
            <a:r>
              <a:rPr lang="en-US" i="1" dirty="0"/>
              <a:t>…the state has no legitimate interest in protecting any or all religions from views distasteful to them which is sufficient to justify prior restraints upon the expression of those views. It is not the business of government in our nation to suppress real or imagined attacks upon a particular religious doctrine.</a:t>
            </a:r>
            <a:endParaRPr lang="el-GR" i="1" dirty="0"/>
          </a:p>
        </p:txBody>
      </p:sp>
    </p:spTree>
    <p:extLst>
      <p:ext uri="{BB962C8B-B14F-4D97-AF65-F5344CB8AC3E}">
        <p14:creationId xmlns:p14="http://schemas.microsoft.com/office/powerpoint/2010/main" val="1306249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Reactions against Blasphemy</a:t>
            </a:r>
            <a:endParaRPr lang="el-GR" dirty="0"/>
          </a:p>
        </p:txBody>
      </p:sp>
      <p:pic>
        <p:nvPicPr>
          <p:cNvPr id="2050" name="Picture 2" descr="Αποτέλεσμα εικόνας για jesuischarli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34509" y="1846263"/>
            <a:ext cx="4100176"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20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The purpose of blasphemy laws</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
            </a:pPr>
            <a:endParaRPr lang="en-US" dirty="0"/>
          </a:p>
          <a:p>
            <a:pPr>
              <a:buFont typeface="Wingdings" panose="05000000000000000000" pitchFamily="2" charset="2"/>
              <a:buChar char="§"/>
            </a:pPr>
            <a:r>
              <a:rPr lang="en-US" dirty="0"/>
              <a:t>To limit the freedom of speech and expression related to blasphemy in order to protect God or a particular religion;</a:t>
            </a:r>
          </a:p>
          <a:p>
            <a:pPr>
              <a:buFont typeface="Wingdings" panose="05000000000000000000" pitchFamily="2" charset="2"/>
              <a:buChar char="§"/>
            </a:pPr>
            <a:r>
              <a:rPr lang="en-US" dirty="0"/>
              <a:t>To protect the religious feelings of the majority of the population; </a:t>
            </a:r>
          </a:p>
          <a:p>
            <a:pPr>
              <a:buFont typeface="Wingdings" panose="05000000000000000000" pitchFamily="2" charset="2"/>
              <a:buChar char="§"/>
            </a:pPr>
            <a:r>
              <a:rPr lang="en-US" dirty="0"/>
              <a:t>To protect  the religious beliefs of minorities.</a:t>
            </a:r>
            <a:endParaRPr lang="el-GR" dirty="0"/>
          </a:p>
          <a:p>
            <a:pPr>
              <a:buFont typeface="Wingdings" panose="05000000000000000000" pitchFamily="2" charset="2"/>
              <a:buChar char="§"/>
            </a:pPr>
            <a:r>
              <a:rPr lang="en-US" dirty="0"/>
              <a:t>To preserve peace</a:t>
            </a:r>
            <a:endParaRPr lang="el-GR" dirty="0"/>
          </a:p>
        </p:txBody>
      </p:sp>
    </p:spTree>
    <p:extLst>
      <p:ext uri="{BB962C8B-B14F-4D97-AF65-F5344CB8AC3E}">
        <p14:creationId xmlns:p14="http://schemas.microsoft.com/office/powerpoint/2010/main" val="487590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4000" dirty="0"/>
              <a:t>Limitations of the right to freedom of expression </a:t>
            </a:r>
            <a:endParaRPr lang="el-GR" sz="4000" dirty="0"/>
          </a:p>
        </p:txBody>
      </p:sp>
      <p:sp>
        <p:nvSpPr>
          <p:cNvPr id="3" name="Θέση περιεχομένου 2"/>
          <p:cNvSpPr>
            <a:spLocks noGrp="1"/>
          </p:cNvSpPr>
          <p:nvPr>
            <p:ph idx="1"/>
          </p:nvPr>
        </p:nvSpPr>
        <p:spPr/>
        <p:txBody>
          <a:bodyPr/>
          <a:lstStyle/>
          <a:p>
            <a:endParaRPr lang="en-US" dirty="0"/>
          </a:p>
          <a:p>
            <a:pPr algn="ctr"/>
            <a:r>
              <a:rPr lang="en-US" b="1" dirty="0"/>
              <a:t>Article 10 ECHR Treaty</a:t>
            </a:r>
          </a:p>
          <a:p>
            <a:r>
              <a:rPr lang="en-US" dirty="0"/>
              <a:t>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a:t>
            </a:r>
            <a:endParaRPr lang="el-GR" dirty="0"/>
          </a:p>
        </p:txBody>
      </p:sp>
    </p:spTree>
    <p:extLst>
      <p:ext uri="{BB962C8B-B14F-4D97-AF65-F5344CB8AC3E}">
        <p14:creationId xmlns:p14="http://schemas.microsoft.com/office/powerpoint/2010/main" val="3749151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Definitions</a:t>
            </a:r>
            <a:endParaRPr lang="el-GR" dirty="0"/>
          </a:p>
        </p:txBody>
      </p:sp>
      <p:sp>
        <p:nvSpPr>
          <p:cNvPr id="3" name="Θέση περιεχομένου 2"/>
          <p:cNvSpPr>
            <a:spLocks noGrp="1"/>
          </p:cNvSpPr>
          <p:nvPr>
            <p:ph idx="1"/>
          </p:nvPr>
        </p:nvSpPr>
        <p:spPr>
          <a:xfrm>
            <a:off x="1097280" y="2743200"/>
            <a:ext cx="10058400" cy="3073140"/>
          </a:xfrm>
        </p:spPr>
        <p:txBody>
          <a:bodyPr/>
          <a:lstStyle/>
          <a:p>
            <a:pPr>
              <a:buFont typeface="Wingdings" panose="05000000000000000000" pitchFamily="2" charset="2"/>
              <a:buChar char="§"/>
            </a:pPr>
            <a:r>
              <a:rPr lang="en-US" dirty="0"/>
              <a:t>Blasphemy: the offence of insulting or showing contempt or lack or reverence for God and, by extension, towards anything considered sacred</a:t>
            </a:r>
          </a:p>
          <a:p>
            <a:pPr>
              <a:buFont typeface="Wingdings" panose="05000000000000000000" pitchFamily="2" charset="2"/>
              <a:buChar char="§"/>
            </a:pPr>
            <a:r>
              <a:rPr lang="en-US" dirty="0"/>
              <a:t>Religious insult: an insult based to a particular religion or an insult to religious feelings </a:t>
            </a:r>
          </a:p>
          <a:p>
            <a:pPr>
              <a:buFont typeface="Wingdings" panose="05000000000000000000" pitchFamily="2" charset="2"/>
              <a:buChar char="§"/>
            </a:pPr>
            <a:r>
              <a:rPr lang="en-US" dirty="0"/>
              <a:t>incitement to religious hatred </a:t>
            </a:r>
            <a:endParaRPr lang="el-GR" dirty="0"/>
          </a:p>
        </p:txBody>
      </p:sp>
    </p:spTree>
    <p:extLst>
      <p:ext uri="{BB962C8B-B14F-4D97-AF65-F5344CB8AC3E}">
        <p14:creationId xmlns:p14="http://schemas.microsoft.com/office/powerpoint/2010/main" val="1980854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4400" dirty="0"/>
              <a:t>European Court of Human Rights</a:t>
            </a:r>
            <a:endParaRPr lang="el-GR" sz="4400" dirty="0"/>
          </a:p>
        </p:txBody>
      </p:sp>
      <p:sp>
        <p:nvSpPr>
          <p:cNvPr id="3" name="Θέση περιεχομένου 2"/>
          <p:cNvSpPr>
            <a:spLocks noGrp="1"/>
          </p:cNvSpPr>
          <p:nvPr>
            <p:ph idx="1"/>
          </p:nvPr>
        </p:nvSpPr>
        <p:spPr/>
        <p:txBody>
          <a:bodyPr/>
          <a:lstStyle/>
          <a:p>
            <a:endParaRPr lang="en-US" dirty="0"/>
          </a:p>
          <a:p>
            <a:r>
              <a:rPr lang="en-US" dirty="0"/>
              <a:t>Otto-Preminger-</a:t>
            </a:r>
            <a:r>
              <a:rPr lang="en-US" dirty="0" err="1"/>
              <a:t>Institut</a:t>
            </a:r>
            <a:r>
              <a:rPr lang="en-US" dirty="0"/>
              <a:t> v. Austria</a:t>
            </a:r>
          </a:p>
          <a:p>
            <a:endParaRPr lang="en-US" dirty="0"/>
          </a:p>
          <a:p>
            <a:r>
              <a:rPr lang="en-US" dirty="0" err="1"/>
              <a:t>Wingroe</a:t>
            </a:r>
            <a:r>
              <a:rPr lang="en-US" dirty="0"/>
              <a:t> v United Kingdom</a:t>
            </a:r>
          </a:p>
        </p:txBody>
      </p:sp>
    </p:spTree>
    <p:extLst>
      <p:ext uri="{BB962C8B-B14F-4D97-AF65-F5344CB8AC3E}">
        <p14:creationId xmlns:p14="http://schemas.microsoft.com/office/powerpoint/2010/main" val="884408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US" sz="3200" dirty="0"/>
              <a:t>Council of Europe - Report of the Committee on Culture, Science and Education of 8 June 2007</a:t>
            </a:r>
            <a:endParaRPr lang="el-GR" sz="3200" dirty="0"/>
          </a:p>
        </p:txBody>
      </p:sp>
      <p:sp>
        <p:nvSpPr>
          <p:cNvPr id="3" name="Θέση περιεχομένου 2"/>
          <p:cNvSpPr>
            <a:spLocks noGrp="1"/>
          </p:cNvSpPr>
          <p:nvPr>
            <p:ph idx="1"/>
          </p:nvPr>
        </p:nvSpPr>
        <p:spPr/>
        <p:txBody>
          <a:bodyPr/>
          <a:lstStyle/>
          <a:p>
            <a:pPr lvl="0"/>
            <a:endParaRPr lang="en-US" dirty="0"/>
          </a:p>
          <a:p>
            <a:pPr lvl="0">
              <a:buFont typeface="Wingdings" panose="05000000000000000000" pitchFamily="2" charset="2"/>
              <a:buChar char="§"/>
            </a:pPr>
            <a:r>
              <a:rPr lang="en-US" dirty="0"/>
              <a:t>permit open debate on matters relating to religion and beliefs and do not privilege a particular religion in this respect, which would be incompatible with Articles 10 and 14 of the European Convention on Human Rights;</a:t>
            </a:r>
            <a:endParaRPr lang="el-GR" dirty="0"/>
          </a:p>
          <a:p>
            <a:pPr lvl="0">
              <a:buFont typeface="Wingdings" panose="05000000000000000000" pitchFamily="2" charset="2"/>
              <a:buChar char="§"/>
            </a:pPr>
            <a:r>
              <a:rPr lang="en-US" dirty="0" err="1"/>
              <a:t>penalise</a:t>
            </a:r>
            <a:r>
              <a:rPr lang="en-US" dirty="0"/>
              <a:t> statements that call for a person or a group of persons to be subjected to hatred, discrimination or violence on grounds of their religion as on any other grounds;</a:t>
            </a:r>
            <a:endParaRPr lang="el-GR" dirty="0"/>
          </a:p>
          <a:p>
            <a:pPr lvl="0">
              <a:buFont typeface="Wingdings" panose="05000000000000000000" pitchFamily="2" charset="2"/>
              <a:buChar char="§"/>
            </a:pPr>
            <a:r>
              <a:rPr lang="en-US" dirty="0"/>
              <a:t>prohibit acts which intentionally and severely disturb the public order and call for public violence by references to religious matters, as far as it is necessary in a democratic society in accordance with Article 10, paragraph 2 of the European Convention on Human Rights.</a:t>
            </a:r>
            <a:endParaRPr lang="el-GR" dirty="0"/>
          </a:p>
          <a:p>
            <a:endParaRPr lang="el-GR" dirty="0"/>
          </a:p>
        </p:txBody>
      </p:sp>
    </p:spTree>
    <p:extLst>
      <p:ext uri="{BB962C8B-B14F-4D97-AF65-F5344CB8AC3E}">
        <p14:creationId xmlns:p14="http://schemas.microsoft.com/office/powerpoint/2010/main" val="583886170"/>
      </p:ext>
    </p:extLst>
  </p:cSld>
  <p:clrMapOvr>
    <a:masterClrMapping/>
  </p:clrMapOvr>
</p:sld>
</file>

<file path=ppt/theme/theme1.xml><?xml version="1.0" encoding="utf-8"?>
<a:theme xmlns:a="http://schemas.openxmlformats.org/drawingml/2006/main" name="Ανασκόπηση">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29</TotalTime>
  <Words>575</Words>
  <Application>Microsoft Office PowerPoint</Application>
  <PresentationFormat>Ευρεία οθόνη</PresentationFormat>
  <Paragraphs>42</Paragraphs>
  <Slides>12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Arial</vt:lpstr>
      <vt:lpstr>Calibri</vt:lpstr>
      <vt:lpstr>Calibri Light</vt:lpstr>
      <vt:lpstr>Wingdings</vt:lpstr>
      <vt:lpstr>Ανασκόπηση</vt:lpstr>
      <vt:lpstr>Penalization of blasphemy and religious insults as an infringement of freedom of expression in Europe</vt:lpstr>
      <vt:lpstr>Laws on Blasphemy</vt:lpstr>
      <vt:lpstr>U.S. Supreme Court</vt:lpstr>
      <vt:lpstr>Reactions against Blasphemy</vt:lpstr>
      <vt:lpstr>The purpose of blasphemy laws</vt:lpstr>
      <vt:lpstr>Limitations of the right to freedom of expression </vt:lpstr>
      <vt:lpstr>Definitions</vt:lpstr>
      <vt:lpstr>European Court of Human Rights</vt:lpstr>
      <vt:lpstr>Council of Europe - Report of the Committee on Culture, Science and Education of 8 June 2007</vt:lpstr>
      <vt:lpstr>Venice Commission</vt:lpstr>
      <vt:lpstr>Conclusion</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Penalization of blasphemy and religious insults as an infringement of freedom of expression in Europe</dc:title>
  <dc:creator>Ioannis</dc:creator>
  <cp:lastModifiedBy>Ioannis</cp:lastModifiedBy>
  <cp:revision>4</cp:revision>
  <dcterms:created xsi:type="dcterms:W3CDTF">2017-02-05T09:53:35Z</dcterms:created>
  <dcterms:modified xsi:type="dcterms:W3CDTF">2017-02-05T10:23:15Z</dcterms:modified>
</cp:coreProperties>
</file>