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7" r:id="rId2"/>
    <p:sldId id="261" r:id="rId3"/>
    <p:sldId id="273" r:id="rId4"/>
    <p:sldId id="274" r:id="rId5"/>
    <p:sldId id="275" r:id="rId6"/>
    <p:sldId id="276" r:id="rId7"/>
    <p:sldId id="285" r:id="rId8"/>
    <p:sldId id="284" r:id="rId9"/>
    <p:sldId id="288" r:id="rId10"/>
    <p:sldId id="286" r:id="rId11"/>
    <p:sldId id="290" r:id="rId12"/>
    <p:sldId id="277" r:id="rId13"/>
    <p:sldId id="278" r:id="rId14"/>
    <p:sldId id="292" r:id="rId15"/>
    <p:sldId id="279" r:id="rId16"/>
    <p:sldId id="281" r:id="rId17"/>
    <p:sldId id="293" r:id="rId18"/>
    <p:sldId id="295" r:id="rId19"/>
    <p:sldId id="294" r:id="rId20"/>
    <p:sldId id="291" r:id="rId21"/>
    <p:sldId id="272" r:id="rId22"/>
  </p:sldIdLst>
  <p:sldSz cx="9144000" cy="6858000" type="screen4x3"/>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E39"/>
    <a:srgbClr val="7B72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80462" autoAdjust="0"/>
  </p:normalViewPr>
  <p:slideViewPr>
    <p:cSldViewPr>
      <p:cViewPr>
        <p:scale>
          <a:sx n="66" d="100"/>
          <a:sy n="66" d="100"/>
        </p:scale>
        <p:origin x="-143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fr-FR"/>
          </a:p>
        </p:txBody>
      </p:sp>
      <p:sp>
        <p:nvSpPr>
          <p:cNvPr id="3" name="Espace réservé de la date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5D6B3F6E-94A7-4F89-B1D2-F74D969621C9}" type="datetimeFigureOut">
              <a:rPr lang="fr-FR" smtClean="0"/>
              <a:t>08/02/2017</a:t>
            </a:fld>
            <a:endParaRPr lang="fr-FR"/>
          </a:p>
        </p:txBody>
      </p:sp>
      <p:sp>
        <p:nvSpPr>
          <p:cNvPr id="4" name="Espace réservé de l'image des diapositives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fr-FR"/>
          </a:p>
        </p:txBody>
      </p:sp>
      <p:sp>
        <p:nvSpPr>
          <p:cNvPr id="5" name="Espace réservé des commentaires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CD0F16CC-6037-417F-9F3E-9D8F920F97DD}" type="slidenum">
              <a:rPr lang="fr-FR" smtClean="0"/>
              <a:t>‹N°›</a:t>
            </a:fld>
            <a:endParaRPr lang="fr-FR"/>
          </a:p>
        </p:txBody>
      </p:sp>
    </p:spTree>
    <p:extLst>
      <p:ext uri="{BB962C8B-B14F-4D97-AF65-F5344CB8AC3E}">
        <p14:creationId xmlns:p14="http://schemas.microsoft.com/office/powerpoint/2010/main" val="3714646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B014CF5-D888-41FA-9A0E-6DD68BA35B26}" type="slidenum">
              <a:rPr lang="fr-FR" smtClean="0">
                <a:solidFill>
                  <a:prstClr val="black"/>
                </a:solidFill>
              </a:rPr>
              <a:pPr/>
              <a:t>1</a:t>
            </a:fld>
            <a:endParaRPr lang="fr-FR">
              <a:solidFill>
                <a:prstClr val="black"/>
              </a:solidFill>
            </a:endParaRPr>
          </a:p>
        </p:txBody>
      </p:sp>
    </p:spTree>
    <p:extLst>
      <p:ext uri="{BB962C8B-B14F-4D97-AF65-F5344CB8AC3E}">
        <p14:creationId xmlns:p14="http://schemas.microsoft.com/office/powerpoint/2010/main" val="38956530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GB" sz="1200" dirty="0" smtClean="0"/>
          </a:p>
        </p:txBody>
      </p:sp>
      <p:sp>
        <p:nvSpPr>
          <p:cNvPr id="4" name="Espace réservé du numéro de diapositive 3"/>
          <p:cNvSpPr>
            <a:spLocks noGrp="1"/>
          </p:cNvSpPr>
          <p:nvPr>
            <p:ph type="sldNum" sz="quarter" idx="10"/>
          </p:nvPr>
        </p:nvSpPr>
        <p:spPr/>
        <p:txBody>
          <a:bodyPr/>
          <a:lstStyle/>
          <a:p>
            <a:fld id="{4B014CF5-D888-41FA-9A0E-6DD68BA35B26}" type="slidenum">
              <a:rPr lang="fr-FR" smtClean="0">
                <a:solidFill>
                  <a:prstClr val="black"/>
                </a:solidFill>
              </a:rPr>
              <a:pPr/>
              <a:t>10</a:t>
            </a:fld>
            <a:endParaRPr lang="fr-FR">
              <a:solidFill>
                <a:prstClr val="black"/>
              </a:solidFill>
            </a:endParaRPr>
          </a:p>
        </p:txBody>
      </p:sp>
    </p:spTree>
    <p:extLst>
      <p:ext uri="{BB962C8B-B14F-4D97-AF65-F5344CB8AC3E}">
        <p14:creationId xmlns:p14="http://schemas.microsoft.com/office/powerpoint/2010/main" val="3895653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4B014CF5-D888-41FA-9A0E-6DD68BA35B26}" type="slidenum">
              <a:rPr lang="fr-FR" smtClean="0">
                <a:solidFill>
                  <a:prstClr val="black"/>
                </a:solidFill>
              </a:rPr>
              <a:pPr/>
              <a:t>11</a:t>
            </a:fld>
            <a:endParaRPr lang="fr-FR">
              <a:solidFill>
                <a:prstClr val="black"/>
              </a:solidFill>
            </a:endParaRPr>
          </a:p>
        </p:txBody>
      </p:sp>
    </p:spTree>
    <p:extLst>
      <p:ext uri="{BB962C8B-B14F-4D97-AF65-F5344CB8AC3E}">
        <p14:creationId xmlns:p14="http://schemas.microsoft.com/office/powerpoint/2010/main" val="38956530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4B014CF5-D888-41FA-9A0E-6DD68BA35B26}" type="slidenum">
              <a:rPr lang="fr-FR" smtClean="0">
                <a:solidFill>
                  <a:prstClr val="black"/>
                </a:solidFill>
              </a:rPr>
              <a:pPr/>
              <a:t>12</a:t>
            </a:fld>
            <a:endParaRPr lang="fr-FR">
              <a:solidFill>
                <a:prstClr val="black"/>
              </a:solidFill>
            </a:endParaRPr>
          </a:p>
        </p:txBody>
      </p:sp>
    </p:spTree>
    <p:extLst>
      <p:ext uri="{BB962C8B-B14F-4D97-AF65-F5344CB8AC3E}">
        <p14:creationId xmlns:p14="http://schemas.microsoft.com/office/powerpoint/2010/main" val="38956530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4B014CF5-D888-41FA-9A0E-6DD68BA35B26}" type="slidenum">
              <a:rPr lang="fr-FR" smtClean="0">
                <a:solidFill>
                  <a:prstClr val="black"/>
                </a:solidFill>
              </a:rPr>
              <a:pPr/>
              <a:t>13</a:t>
            </a:fld>
            <a:endParaRPr lang="fr-FR">
              <a:solidFill>
                <a:prstClr val="black"/>
              </a:solidFill>
            </a:endParaRPr>
          </a:p>
        </p:txBody>
      </p:sp>
    </p:spTree>
    <p:extLst>
      <p:ext uri="{BB962C8B-B14F-4D97-AF65-F5344CB8AC3E}">
        <p14:creationId xmlns:p14="http://schemas.microsoft.com/office/powerpoint/2010/main" val="3895653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4B014CF5-D888-41FA-9A0E-6DD68BA35B26}" type="slidenum">
              <a:rPr lang="fr-FR" smtClean="0">
                <a:solidFill>
                  <a:prstClr val="black"/>
                </a:solidFill>
              </a:rPr>
              <a:pPr/>
              <a:t>14</a:t>
            </a:fld>
            <a:endParaRPr lang="fr-FR">
              <a:solidFill>
                <a:prstClr val="black"/>
              </a:solidFill>
            </a:endParaRPr>
          </a:p>
        </p:txBody>
      </p:sp>
    </p:spTree>
    <p:extLst>
      <p:ext uri="{BB962C8B-B14F-4D97-AF65-F5344CB8AC3E}">
        <p14:creationId xmlns:p14="http://schemas.microsoft.com/office/powerpoint/2010/main" val="38956530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4B014CF5-D888-41FA-9A0E-6DD68BA35B26}" type="slidenum">
              <a:rPr lang="fr-FR" smtClean="0">
                <a:solidFill>
                  <a:prstClr val="black"/>
                </a:solidFill>
              </a:rPr>
              <a:pPr/>
              <a:t>15</a:t>
            </a:fld>
            <a:endParaRPr lang="fr-FR">
              <a:solidFill>
                <a:prstClr val="black"/>
              </a:solidFill>
            </a:endParaRPr>
          </a:p>
        </p:txBody>
      </p:sp>
    </p:spTree>
    <p:extLst>
      <p:ext uri="{BB962C8B-B14F-4D97-AF65-F5344CB8AC3E}">
        <p14:creationId xmlns:p14="http://schemas.microsoft.com/office/powerpoint/2010/main" val="38956530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4B014CF5-D888-41FA-9A0E-6DD68BA35B26}" type="slidenum">
              <a:rPr lang="fr-FR" smtClean="0">
                <a:solidFill>
                  <a:prstClr val="black"/>
                </a:solidFill>
              </a:rPr>
              <a:pPr/>
              <a:t>16</a:t>
            </a:fld>
            <a:endParaRPr lang="fr-FR">
              <a:solidFill>
                <a:prstClr val="black"/>
              </a:solidFill>
            </a:endParaRPr>
          </a:p>
        </p:txBody>
      </p:sp>
    </p:spTree>
    <p:extLst>
      <p:ext uri="{BB962C8B-B14F-4D97-AF65-F5344CB8AC3E}">
        <p14:creationId xmlns:p14="http://schemas.microsoft.com/office/powerpoint/2010/main" val="38956530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4B014CF5-D888-41FA-9A0E-6DD68BA35B26}" type="slidenum">
              <a:rPr lang="fr-FR" smtClean="0">
                <a:solidFill>
                  <a:prstClr val="black"/>
                </a:solidFill>
              </a:rPr>
              <a:pPr/>
              <a:t>17</a:t>
            </a:fld>
            <a:endParaRPr lang="fr-FR">
              <a:solidFill>
                <a:prstClr val="black"/>
              </a:solidFill>
            </a:endParaRPr>
          </a:p>
        </p:txBody>
      </p:sp>
    </p:spTree>
    <p:extLst>
      <p:ext uri="{BB962C8B-B14F-4D97-AF65-F5344CB8AC3E}">
        <p14:creationId xmlns:p14="http://schemas.microsoft.com/office/powerpoint/2010/main" val="38956530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4B014CF5-D888-41FA-9A0E-6DD68BA35B26}" type="slidenum">
              <a:rPr lang="fr-FR" smtClean="0">
                <a:solidFill>
                  <a:prstClr val="black"/>
                </a:solidFill>
              </a:rPr>
              <a:pPr/>
              <a:t>18</a:t>
            </a:fld>
            <a:endParaRPr lang="fr-FR">
              <a:solidFill>
                <a:prstClr val="black"/>
              </a:solidFill>
            </a:endParaRPr>
          </a:p>
        </p:txBody>
      </p:sp>
    </p:spTree>
    <p:extLst>
      <p:ext uri="{BB962C8B-B14F-4D97-AF65-F5344CB8AC3E}">
        <p14:creationId xmlns:p14="http://schemas.microsoft.com/office/powerpoint/2010/main" val="38956530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4B014CF5-D888-41FA-9A0E-6DD68BA35B26}" type="slidenum">
              <a:rPr lang="fr-FR" smtClean="0">
                <a:solidFill>
                  <a:prstClr val="black"/>
                </a:solidFill>
              </a:rPr>
              <a:pPr/>
              <a:t>19</a:t>
            </a:fld>
            <a:endParaRPr lang="fr-FR">
              <a:solidFill>
                <a:prstClr val="black"/>
              </a:solidFill>
            </a:endParaRPr>
          </a:p>
        </p:txBody>
      </p:sp>
    </p:spTree>
    <p:extLst>
      <p:ext uri="{BB962C8B-B14F-4D97-AF65-F5344CB8AC3E}">
        <p14:creationId xmlns:p14="http://schemas.microsoft.com/office/powerpoint/2010/main" val="3895653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4B014CF5-D888-41FA-9A0E-6DD68BA35B26}" type="slidenum">
              <a:rPr lang="fr-FR" smtClean="0">
                <a:solidFill>
                  <a:prstClr val="black"/>
                </a:solidFill>
              </a:rPr>
              <a:pPr/>
              <a:t>2</a:t>
            </a:fld>
            <a:endParaRPr lang="fr-FR">
              <a:solidFill>
                <a:prstClr val="black"/>
              </a:solidFill>
            </a:endParaRPr>
          </a:p>
        </p:txBody>
      </p:sp>
    </p:spTree>
    <p:extLst>
      <p:ext uri="{BB962C8B-B14F-4D97-AF65-F5344CB8AC3E}">
        <p14:creationId xmlns:p14="http://schemas.microsoft.com/office/powerpoint/2010/main" val="38956530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endParaRPr lang="en-GB"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4B014CF5-D888-41FA-9A0E-6DD68BA35B26}" type="slidenum">
              <a:rPr lang="fr-FR" smtClean="0">
                <a:solidFill>
                  <a:prstClr val="black"/>
                </a:solidFill>
              </a:rPr>
              <a:pPr/>
              <a:t>20</a:t>
            </a:fld>
            <a:endParaRPr lang="fr-FR">
              <a:solidFill>
                <a:prstClr val="black"/>
              </a:solidFill>
            </a:endParaRPr>
          </a:p>
        </p:txBody>
      </p:sp>
    </p:spTree>
    <p:extLst>
      <p:ext uri="{BB962C8B-B14F-4D97-AF65-F5344CB8AC3E}">
        <p14:creationId xmlns:p14="http://schemas.microsoft.com/office/powerpoint/2010/main" val="38956530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B014CF5-D888-41FA-9A0E-6DD68BA35B26}" type="slidenum">
              <a:rPr lang="fr-FR" smtClean="0">
                <a:solidFill>
                  <a:prstClr val="black"/>
                </a:solidFill>
              </a:rPr>
              <a:pPr/>
              <a:t>21</a:t>
            </a:fld>
            <a:endParaRPr lang="fr-FR">
              <a:solidFill>
                <a:prstClr val="black"/>
              </a:solidFill>
            </a:endParaRPr>
          </a:p>
        </p:txBody>
      </p:sp>
    </p:spTree>
    <p:extLst>
      <p:ext uri="{BB962C8B-B14F-4D97-AF65-F5344CB8AC3E}">
        <p14:creationId xmlns:p14="http://schemas.microsoft.com/office/powerpoint/2010/main" val="3895653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b="0" dirty="0" smtClean="0"/>
          </a:p>
        </p:txBody>
      </p:sp>
      <p:sp>
        <p:nvSpPr>
          <p:cNvPr id="4" name="Espace réservé du numéro de diapositive 3"/>
          <p:cNvSpPr>
            <a:spLocks noGrp="1"/>
          </p:cNvSpPr>
          <p:nvPr>
            <p:ph type="sldNum" sz="quarter" idx="10"/>
          </p:nvPr>
        </p:nvSpPr>
        <p:spPr/>
        <p:txBody>
          <a:bodyPr/>
          <a:lstStyle/>
          <a:p>
            <a:fld id="{4B014CF5-D888-41FA-9A0E-6DD68BA35B26}" type="slidenum">
              <a:rPr lang="fr-FR" smtClean="0">
                <a:solidFill>
                  <a:prstClr val="black"/>
                </a:solidFill>
              </a:rPr>
              <a:pPr/>
              <a:t>3</a:t>
            </a:fld>
            <a:endParaRPr lang="fr-FR">
              <a:solidFill>
                <a:prstClr val="black"/>
              </a:solidFill>
            </a:endParaRPr>
          </a:p>
        </p:txBody>
      </p:sp>
    </p:spTree>
    <p:extLst>
      <p:ext uri="{BB962C8B-B14F-4D97-AF65-F5344CB8AC3E}">
        <p14:creationId xmlns:p14="http://schemas.microsoft.com/office/powerpoint/2010/main" val="3895653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4B014CF5-D888-41FA-9A0E-6DD68BA35B26}" type="slidenum">
              <a:rPr lang="fr-FR" smtClean="0">
                <a:solidFill>
                  <a:prstClr val="black"/>
                </a:solidFill>
              </a:rPr>
              <a:pPr/>
              <a:t>4</a:t>
            </a:fld>
            <a:endParaRPr lang="fr-FR">
              <a:solidFill>
                <a:prstClr val="black"/>
              </a:solidFill>
            </a:endParaRPr>
          </a:p>
        </p:txBody>
      </p:sp>
    </p:spTree>
    <p:extLst>
      <p:ext uri="{BB962C8B-B14F-4D97-AF65-F5344CB8AC3E}">
        <p14:creationId xmlns:p14="http://schemas.microsoft.com/office/powerpoint/2010/main" val="3895653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4B014CF5-D888-41FA-9A0E-6DD68BA35B26}" type="slidenum">
              <a:rPr lang="fr-FR" smtClean="0">
                <a:solidFill>
                  <a:prstClr val="black"/>
                </a:solidFill>
              </a:rPr>
              <a:pPr/>
              <a:t>5</a:t>
            </a:fld>
            <a:endParaRPr lang="fr-FR">
              <a:solidFill>
                <a:prstClr val="black"/>
              </a:solidFill>
            </a:endParaRPr>
          </a:p>
        </p:txBody>
      </p:sp>
    </p:spTree>
    <p:extLst>
      <p:ext uri="{BB962C8B-B14F-4D97-AF65-F5344CB8AC3E}">
        <p14:creationId xmlns:p14="http://schemas.microsoft.com/office/powerpoint/2010/main" val="3895653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4B014CF5-D888-41FA-9A0E-6DD68BA35B26}" type="slidenum">
              <a:rPr lang="fr-FR" smtClean="0">
                <a:solidFill>
                  <a:prstClr val="black"/>
                </a:solidFill>
              </a:rPr>
              <a:pPr/>
              <a:t>6</a:t>
            </a:fld>
            <a:endParaRPr lang="fr-FR">
              <a:solidFill>
                <a:prstClr val="black"/>
              </a:solidFill>
            </a:endParaRPr>
          </a:p>
        </p:txBody>
      </p:sp>
    </p:spTree>
    <p:extLst>
      <p:ext uri="{BB962C8B-B14F-4D97-AF65-F5344CB8AC3E}">
        <p14:creationId xmlns:p14="http://schemas.microsoft.com/office/powerpoint/2010/main" val="3895653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4B014CF5-D888-41FA-9A0E-6DD68BA35B26}" type="slidenum">
              <a:rPr lang="fr-FR" smtClean="0">
                <a:solidFill>
                  <a:prstClr val="black"/>
                </a:solidFill>
              </a:rPr>
              <a:pPr/>
              <a:t>7</a:t>
            </a:fld>
            <a:endParaRPr lang="fr-FR">
              <a:solidFill>
                <a:prstClr val="black"/>
              </a:solidFill>
            </a:endParaRPr>
          </a:p>
        </p:txBody>
      </p:sp>
    </p:spTree>
    <p:extLst>
      <p:ext uri="{BB962C8B-B14F-4D97-AF65-F5344CB8AC3E}">
        <p14:creationId xmlns:p14="http://schemas.microsoft.com/office/powerpoint/2010/main" val="38956530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4B014CF5-D888-41FA-9A0E-6DD68BA35B26}" type="slidenum">
              <a:rPr lang="fr-FR" smtClean="0">
                <a:solidFill>
                  <a:prstClr val="black"/>
                </a:solidFill>
              </a:rPr>
              <a:pPr/>
              <a:t>8</a:t>
            </a:fld>
            <a:endParaRPr lang="fr-FR">
              <a:solidFill>
                <a:prstClr val="black"/>
              </a:solidFill>
            </a:endParaRPr>
          </a:p>
        </p:txBody>
      </p:sp>
    </p:spTree>
    <p:extLst>
      <p:ext uri="{BB962C8B-B14F-4D97-AF65-F5344CB8AC3E}">
        <p14:creationId xmlns:p14="http://schemas.microsoft.com/office/powerpoint/2010/main" val="38956530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4B014CF5-D888-41FA-9A0E-6DD68BA35B26}" type="slidenum">
              <a:rPr lang="fr-FR" smtClean="0">
                <a:solidFill>
                  <a:prstClr val="black"/>
                </a:solidFill>
              </a:rPr>
              <a:pPr/>
              <a:t>9</a:t>
            </a:fld>
            <a:endParaRPr lang="fr-FR">
              <a:solidFill>
                <a:prstClr val="black"/>
              </a:solidFill>
            </a:endParaRPr>
          </a:p>
        </p:txBody>
      </p:sp>
    </p:spTree>
    <p:extLst>
      <p:ext uri="{BB962C8B-B14F-4D97-AF65-F5344CB8AC3E}">
        <p14:creationId xmlns:p14="http://schemas.microsoft.com/office/powerpoint/2010/main" val="3895653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91EF000D-01D7-4463-86A2-6547E92638B8}" type="datetime1">
              <a:rPr lang="fr-FR" smtClean="0">
                <a:solidFill>
                  <a:prstClr val="black">
                    <a:tint val="75000"/>
                  </a:prstClr>
                </a:solidFill>
              </a:rPr>
              <a:pPr/>
              <a:t>08/02/2017</a:t>
            </a:fld>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DA285B4-A819-4B02-AD61-AE9577D3EDAB}" type="slidenum">
              <a:rPr lang="fr-FR" smtClean="0">
                <a:solidFill>
                  <a:prstClr val="black">
                    <a:tint val="75000"/>
                  </a:prstClr>
                </a:solidFill>
              </a:rPr>
              <a:pPr/>
              <a:t>‹N°›</a:t>
            </a:fld>
            <a:endParaRPr lang="fr-FR">
              <a:solidFill>
                <a:prstClr val="black">
                  <a:tint val="75000"/>
                </a:prstClr>
              </a:solidFill>
            </a:endParaRPr>
          </a:p>
        </p:txBody>
      </p:sp>
      <p:sp>
        <p:nvSpPr>
          <p:cNvPr id="7" name="Espace réservé du texte 2"/>
          <p:cNvSpPr>
            <a:spLocks noGrp="1"/>
          </p:cNvSpPr>
          <p:nvPr>
            <p:ph idx="1"/>
          </p:nvPr>
        </p:nvSpPr>
        <p:spPr>
          <a:xfrm>
            <a:off x="457200" y="1268760"/>
            <a:ext cx="8229600" cy="4857403"/>
          </a:xfrm>
          <a:prstGeom prst="rect">
            <a:avLst/>
          </a:prstGeom>
        </p:spPr>
        <p:txBody>
          <a:bodyPr vert="horz" lIns="91440" tIns="45720" rIns="91440" bIns="45720" rtlCol="0">
            <a:normAutofit/>
          </a:bodyPr>
          <a:lstStyle/>
          <a:p>
            <a:pPr lvl="0"/>
            <a:endParaRPr lang="fr-FR" dirty="0"/>
          </a:p>
        </p:txBody>
      </p:sp>
      <p:sp>
        <p:nvSpPr>
          <p:cNvPr id="8" name="Espace réservé du pied de page 4"/>
          <p:cNvSpPr txBox="1">
            <a:spLocks/>
          </p:cNvSpPr>
          <p:nvPr userDrawn="1"/>
        </p:nvSpPr>
        <p:spPr>
          <a:xfrm>
            <a:off x="1916088" y="6537957"/>
            <a:ext cx="5832648" cy="144015"/>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fr-FR" dirty="0">
              <a:solidFill>
                <a:prstClr val="black">
                  <a:tint val="75000"/>
                </a:prstClr>
              </a:solidFill>
            </a:endParaRPr>
          </a:p>
        </p:txBody>
      </p:sp>
    </p:spTree>
    <p:extLst>
      <p:ext uri="{BB962C8B-B14F-4D97-AF65-F5344CB8AC3E}">
        <p14:creationId xmlns:p14="http://schemas.microsoft.com/office/powerpoint/2010/main" val="2343045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457200" y="1268760"/>
            <a:ext cx="8229600" cy="4857403"/>
          </a:xfrm>
          <a:prstGeom prst="rect">
            <a:avLst/>
          </a:prstGeom>
        </p:spPr>
        <p:txBody>
          <a:bodyPr vert="horz" lIns="91440" tIns="45720" rIns="91440" bIns="45720" rtlCol="0">
            <a:normAutofit/>
          </a:bodyPr>
          <a:lstStyle/>
          <a:p>
            <a:pPr lvl="0"/>
            <a:endParaRPr lang="fr-FR" dirty="0"/>
          </a:p>
        </p:txBody>
      </p:sp>
      <p:sp>
        <p:nvSpPr>
          <p:cNvPr id="4" name="Espace réservé de la date 3"/>
          <p:cNvSpPr>
            <a:spLocks noGrp="1"/>
          </p:cNvSpPr>
          <p:nvPr>
            <p:ph type="dt" sz="half" idx="2"/>
          </p:nvPr>
        </p:nvSpPr>
        <p:spPr>
          <a:xfrm>
            <a:off x="457200" y="6525344"/>
            <a:ext cx="946448" cy="216024"/>
          </a:xfrm>
          <a:prstGeom prst="rect">
            <a:avLst/>
          </a:prstGeom>
        </p:spPr>
        <p:txBody>
          <a:bodyPr vert="horz" lIns="91440" tIns="45720" rIns="91440" bIns="45720" rtlCol="0" anchor="ctr"/>
          <a:lstStyle>
            <a:lvl1pPr algn="l">
              <a:defRPr sz="1200">
                <a:solidFill>
                  <a:schemeClr val="tx1">
                    <a:tint val="75000"/>
                  </a:schemeClr>
                </a:solidFill>
              </a:defRPr>
            </a:lvl1pPr>
          </a:lstStyle>
          <a:p>
            <a:fld id="{D9B7B0E1-AB52-4FDE-8DA1-89A3061B1109}" type="datetime1">
              <a:rPr lang="fr-FR" smtClean="0">
                <a:solidFill>
                  <a:prstClr val="black">
                    <a:tint val="75000"/>
                  </a:prstClr>
                </a:solidFill>
              </a:rPr>
              <a:pPr/>
              <a:t>08/02/2017</a:t>
            </a:fld>
            <a:endParaRPr lang="fr-FR" dirty="0">
              <a:solidFill>
                <a:prstClr val="black">
                  <a:tint val="75000"/>
                </a:prstClr>
              </a:solidFill>
            </a:endParaRPr>
          </a:p>
        </p:txBody>
      </p:sp>
      <p:sp>
        <p:nvSpPr>
          <p:cNvPr id="5" name="Espace réservé du pied de page 4"/>
          <p:cNvSpPr>
            <a:spLocks noGrp="1"/>
          </p:cNvSpPr>
          <p:nvPr>
            <p:ph type="ftr" sz="quarter" idx="3"/>
          </p:nvPr>
        </p:nvSpPr>
        <p:spPr>
          <a:xfrm>
            <a:off x="1763688" y="6525344"/>
            <a:ext cx="5832648" cy="14401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fr-FR" dirty="0">
              <a:solidFill>
                <a:prstClr val="black">
                  <a:tint val="75000"/>
                </a:prstClr>
              </a:solidFill>
            </a:endParaRPr>
          </a:p>
        </p:txBody>
      </p:sp>
      <p:sp>
        <p:nvSpPr>
          <p:cNvPr id="6" name="Espace réservé du numéro de diapositive 5"/>
          <p:cNvSpPr>
            <a:spLocks noGrp="1"/>
          </p:cNvSpPr>
          <p:nvPr>
            <p:ph type="sldNum" sz="quarter" idx="4"/>
          </p:nvPr>
        </p:nvSpPr>
        <p:spPr>
          <a:xfrm>
            <a:off x="8100392" y="6525344"/>
            <a:ext cx="586408" cy="216024"/>
          </a:xfrm>
          <a:prstGeom prst="rect">
            <a:avLst/>
          </a:prstGeom>
        </p:spPr>
        <p:txBody>
          <a:bodyPr vert="horz" lIns="91440" tIns="45720" rIns="91440" bIns="45720" rtlCol="0" anchor="ctr"/>
          <a:lstStyle>
            <a:lvl1pPr algn="r">
              <a:defRPr sz="1200">
                <a:solidFill>
                  <a:schemeClr val="tx1">
                    <a:tint val="75000"/>
                  </a:schemeClr>
                </a:solidFill>
              </a:defRPr>
            </a:lvl1pPr>
          </a:lstStyle>
          <a:p>
            <a:fld id="{3DA285B4-A819-4B02-AD61-AE9577D3EDAB}" type="slidenum">
              <a:rPr lang="fr-FR" smtClean="0">
                <a:solidFill>
                  <a:prstClr val="black">
                    <a:tint val="75000"/>
                  </a:prstClr>
                </a:solidFill>
              </a:rPr>
              <a:pPr/>
              <a:t>‹N°›</a:t>
            </a:fld>
            <a:endParaRPr lang="fr-FR">
              <a:solidFill>
                <a:prstClr val="black">
                  <a:tint val="75000"/>
                </a:prstClr>
              </a:solidFill>
            </a:endParaRPr>
          </a:p>
        </p:txBody>
      </p:sp>
      <p:pic>
        <p:nvPicPr>
          <p:cNvPr id="8" name="Image 7"/>
          <p:cNvPicPr>
            <a:picLocks noChangeAspect="1"/>
          </p:cNvPicPr>
          <p:nvPr userDrawn="1"/>
        </p:nvPicPr>
        <p:blipFill>
          <a:blip r:embed="rId3">
            <a:extLst>
              <a:ext uri="{BEBA8EAE-BF5A-486C-A8C5-ECC9F3942E4B}">
                <a14:imgProps xmlns:a14="http://schemas.microsoft.com/office/drawing/2010/main">
                  <a14:imgLayer r:embed="rId4">
                    <a14:imgEffect>
                      <a14:colorTemperature colorTemp="11500"/>
                    </a14:imgEffect>
                    <a14:imgEffect>
                      <a14:saturation sat="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395536" y="280625"/>
            <a:ext cx="8352928" cy="677263"/>
          </a:xfrm>
          <a:prstGeom prst="rect">
            <a:avLst/>
          </a:prstGeom>
          <a:effectLst>
            <a:outerShdw blurRad="50800" dist="50800" dir="5400000" algn="ctr" rotWithShape="0">
              <a:srgbClr val="000000">
                <a:alpha val="0"/>
              </a:srgbClr>
            </a:outerShdw>
          </a:effectLst>
        </p:spPr>
      </p:pic>
    </p:spTree>
    <p:extLst>
      <p:ext uri="{BB962C8B-B14F-4D97-AF65-F5344CB8AC3E}">
        <p14:creationId xmlns:p14="http://schemas.microsoft.com/office/powerpoint/2010/main" val="1729391409"/>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539750" y="1628700"/>
            <a:ext cx="8064500" cy="2592388"/>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600" b="1" i="1" dirty="0">
                <a:solidFill>
                  <a:prstClr val="black"/>
                </a:solidFill>
              </a:rPr>
              <a:t>L’incrimination du discours de haine : limites et étude comparée des législations de 10 Etats</a:t>
            </a:r>
          </a:p>
          <a:p>
            <a:r>
              <a:rPr lang="fr-FR" sz="3600" b="1" i="1" dirty="0">
                <a:solidFill>
                  <a:prstClr val="black"/>
                </a:solidFill>
              </a:rPr>
              <a:t>membres de l’Union Européenne</a:t>
            </a:r>
          </a:p>
        </p:txBody>
      </p:sp>
      <p:sp>
        <p:nvSpPr>
          <p:cNvPr id="5" name="Rectangle 8"/>
          <p:cNvSpPr>
            <a:spLocks noChangeArrowheads="1"/>
          </p:cNvSpPr>
          <p:nvPr/>
        </p:nvSpPr>
        <p:spPr bwMode="auto">
          <a:xfrm>
            <a:off x="2002828" y="4293096"/>
            <a:ext cx="4681537" cy="79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fr-FR" sz="2600" b="1" i="1" dirty="0">
                <a:solidFill>
                  <a:prstClr val="black"/>
                </a:solidFill>
              </a:rPr>
              <a:t>Estelle De Marco</a:t>
            </a:r>
          </a:p>
          <a:p>
            <a:pPr algn="ctr"/>
            <a:r>
              <a:rPr lang="fr-FR" sz="2000" i="1" dirty="0">
                <a:solidFill>
                  <a:prstClr val="black"/>
                </a:solidFill>
              </a:rPr>
              <a:t>Inthemis</a:t>
            </a:r>
          </a:p>
        </p:txBody>
      </p:sp>
      <p:sp>
        <p:nvSpPr>
          <p:cNvPr id="6" name="Rectangle 3"/>
          <p:cNvSpPr txBox="1">
            <a:spLocks noChangeArrowheads="1"/>
          </p:cNvSpPr>
          <p:nvPr/>
        </p:nvSpPr>
        <p:spPr>
          <a:xfrm>
            <a:off x="323528" y="6137201"/>
            <a:ext cx="8496944" cy="576411"/>
          </a:xfrm>
          <a:prstGeom prst="rect">
            <a:avLst/>
          </a:prstGeom>
          <a:noFill/>
          <a:ln>
            <a:solidFill>
              <a:srgbClr val="921DD9"/>
            </a:solidFill>
            <a:miter lim="800000"/>
            <a:headEnd/>
            <a:tailEnd/>
          </a:ln>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90000"/>
              </a:lnSpc>
              <a:buFontTx/>
              <a:buNone/>
            </a:pPr>
            <a:endParaRPr lang="fr-FR" sz="500" dirty="0" smtClean="0">
              <a:solidFill>
                <a:prstClr val="black"/>
              </a:solidFill>
            </a:endParaRPr>
          </a:p>
          <a:p>
            <a:pPr algn="ctr">
              <a:lnSpc>
                <a:spcPct val="90000"/>
              </a:lnSpc>
            </a:pPr>
            <a:r>
              <a:rPr lang="fr-FR" sz="1800" dirty="0" smtClean="0">
                <a:solidFill>
                  <a:prstClr val="black"/>
                </a:solidFill>
              </a:rPr>
              <a:t>Du </a:t>
            </a:r>
            <a:r>
              <a:rPr lang="fr-FR" sz="1800" dirty="0">
                <a:solidFill>
                  <a:prstClr val="black"/>
                </a:solidFill>
              </a:rPr>
              <a:t>discours de haine en ligne au cyber-terrorisme </a:t>
            </a:r>
            <a:r>
              <a:rPr lang="fr-FR" sz="1800" dirty="0" smtClean="0">
                <a:solidFill>
                  <a:prstClr val="black"/>
                </a:solidFill>
              </a:rPr>
              <a:t>–  Montpellier - 8 février 2017</a:t>
            </a:r>
            <a:endParaRPr lang="fr-FR" sz="1800" dirty="0">
              <a:solidFill>
                <a:prstClr val="black"/>
              </a:solidFill>
            </a:endParaRPr>
          </a:p>
        </p:txBody>
      </p:sp>
    </p:spTree>
    <p:extLst>
      <p:ext uri="{BB962C8B-B14F-4D97-AF65-F5344CB8AC3E}">
        <p14:creationId xmlns:p14="http://schemas.microsoft.com/office/powerpoint/2010/main" val="18704842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71150" y="1100147"/>
            <a:ext cx="8748463" cy="1248734"/>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1200"/>
              </a:spcBef>
            </a:pPr>
            <a:r>
              <a:rPr lang="fr-FR" sz="2300" b="1" dirty="0" smtClean="0">
                <a:solidFill>
                  <a:schemeClr val="bg1">
                    <a:lumMod val="50000"/>
                  </a:schemeClr>
                </a:solidFill>
              </a:rPr>
              <a:t>1. Grande disparité entre les législations - illustration </a:t>
            </a:r>
            <a:r>
              <a:rPr lang="fr-FR" sz="2100" dirty="0" smtClean="0">
                <a:solidFill>
                  <a:schemeClr val="bg1">
                    <a:lumMod val="50000"/>
                  </a:schemeClr>
                </a:solidFill>
              </a:rPr>
              <a:t>(1, 1, a DCC 2008)</a:t>
            </a:r>
          </a:p>
          <a:p>
            <a:pPr marL="536575" indent="-274638" algn="l">
              <a:spcBef>
                <a:spcPts val="300"/>
              </a:spcBef>
              <a:buFont typeface="Wingdings" panose="05000000000000000000" pitchFamily="2" charset="2"/>
              <a:buChar char="ü"/>
            </a:pPr>
            <a:r>
              <a:rPr lang="fr-FR" sz="2300" dirty="0" smtClean="0">
                <a:sym typeface="Wingdings" pitchFamily="2" charset="2"/>
              </a:rPr>
              <a:t>Parallèlement, de nombreuses autres motivations peuvent être prises en compte dans certains pays, non d’autres : </a:t>
            </a:r>
          </a:p>
          <a:p>
            <a:pPr marL="536575" indent="-274638" algn="l">
              <a:spcBef>
                <a:spcPts val="600"/>
              </a:spcBef>
              <a:buFont typeface="Wingdings" panose="05000000000000000000" pitchFamily="2" charset="2"/>
              <a:buChar char="ü"/>
            </a:pPr>
            <a:endParaRPr lang="fr-FR" sz="2300" dirty="0">
              <a:sym typeface="Wingdings" pitchFamily="2" charset="2"/>
            </a:endParaRPr>
          </a:p>
          <a:p>
            <a:pPr marL="536575" indent="-274638" algn="l">
              <a:spcBef>
                <a:spcPts val="600"/>
              </a:spcBef>
              <a:buFont typeface="Wingdings" panose="05000000000000000000" pitchFamily="2" charset="2"/>
              <a:buChar char="ü"/>
            </a:pPr>
            <a:endParaRPr lang="fr-FR" sz="2300" dirty="0">
              <a:sym typeface="Wingdings" pitchFamily="2" charset="2"/>
            </a:endParaRPr>
          </a:p>
          <a:p>
            <a:pPr marL="812800" indent="-276225" algn="l">
              <a:spcBef>
                <a:spcPts val="200"/>
              </a:spcBef>
              <a:buFont typeface="Arial" panose="020B0604020202020204" pitchFamily="34" charset="0"/>
              <a:buChar char="•"/>
            </a:pPr>
            <a:endParaRPr lang="en-GB" sz="2000" dirty="0" smtClean="0"/>
          </a:p>
          <a:p>
            <a:pPr marL="812800" indent="-276225" algn="l">
              <a:spcBef>
                <a:spcPts val="200"/>
              </a:spcBef>
              <a:buFont typeface="Arial" panose="020B0604020202020204" pitchFamily="34" charset="0"/>
              <a:buChar char="•"/>
            </a:pPr>
            <a:endParaRPr lang="en-GB" sz="2000" dirty="0" smtClean="0"/>
          </a:p>
          <a:p>
            <a:pPr marL="812800" indent="-276225" algn="l">
              <a:spcBef>
                <a:spcPts val="200"/>
              </a:spcBef>
              <a:buFont typeface="Arial" panose="020B0604020202020204" pitchFamily="34" charset="0"/>
              <a:buChar char="•"/>
            </a:pPr>
            <a:endParaRPr lang="en-GB" sz="2000" dirty="0"/>
          </a:p>
          <a:p>
            <a:pPr marL="812800" indent="-276225" algn="l">
              <a:spcBef>
                <a:spcPts val="200"/>
              </a:spcBef>
              <a:buFont typeface="Arial" panose="020B0604020202020204" pitchFamily="34" charset="0"/>
              <a:buChar char="•"/>
            </a:pPr>
            <a:endParaRPr lang="en-GB" sz="2000" dirty="0" smtClean="0"/>
          </a:p>
          <a:p>
            <a:pPr marL="812800" indent="-276225" algn="l">
              <a:spcBef>
                <a:spcPts val="200"/>
              </a:spcBef>
              <a:buFont typeface="Arial" panose="020B0604020202020204" pitchFamily="34" charset="0"/>
              <a:buChar char="•"/>
            </a:pPr>
            <a:endParaRPr lang="fr-FR" sz="2000" dirty="0" smtClean="0"/>
          </a:p>
          <a:p>
            <a:pPr marL="812800" indent="-276225" algn="l">
              <a:spcBef>
                <a:spcPts val="200"/>
              </a:spcBef>
              <a:buFont typeface="Arial" panose="020B0604020202020204" pitchFamily="34" charset="0"/>
              <a:buChar char="•"/>
            </a:pPr>
            <a:endParaRPr lang="fr-FR" sz="2000" dirty="0" smtClean="0"/>
          </a:p>
          <a:p>
            <a:pPr marL="812800" indent="-276225" algn="l">
              <a:spcBef>
                <a:spcPts val="200"/>
              </a:spcBef>
              <a:buFont typeface="Arial" panose="020B0604020202020204" pitchFamily="34" charset="0"/>
              <a:buChar char="•"/>
            </a:pPr>
            <a:endParaRPr lang="fr-FR" sz="2000" dirty="0"/>
          </a:p>
          <a:p>
            <a:pPr marL="812800" indent="-276225" algn="l">
              <a:spcBef>
                <a:spcPts val="200"/>
              </a:spcBef>
              <a:buFont typeface="Arial" panose="020B0604020202020204" pitchFamily="34" charset="0"/>
              <a:buChar char="•"/>
            </a:pPr>
            <a:endParaRPr lang="fr-FR" sz="2000" dirty="0" smtClean="0"/>
          </a:p>
          <a:p>
            <a:pPr marL="536575" algn="l">
              <a:spcBef>
                <a:spcPts val="200"/>
              </a:spcBef>
            </a:pPr>
            <a:endParaRPr lang="fr-FR" sz="2000" dirty="0" smtClean="0"/>
          </a:p>
          <a:p>
            <a:pPr marL="536575" algn="l">
              <a:spcBef>
                <a:spcPts val="200"/>
              </a:spcBef>
            </a:pPr>
            <a:endParaRPr lang="fr-FR" sz="2000" dirty="0" smtClean="0"/>
          </a:p>
          <a:p>
            <a:pPr marL="536575" algn="l">
              <a:spcBef>
                <a:spcPts val="200"/>
              </a:spcBef>
            </a:pPr>
            <a:endParaRPr lang="fr-FR" sz="2000" dirty="0"/>
          </a:p>
          <a:p>
            <a:pPr marL="536575" algn="l">
              <a:spcBef>
                <a:spcPts val="200"/>
              </a:spcBef>
            </a:pPr>
            <a:endParaRPr lang="fr-FR" sz="2000" dirty="0" smtClean="0"/>
          </a:p>
          <a:p>
            <a:pPr marL="536575" algn="l">
              <a:spcBef>
                <a:spcPts val="200"/>
              </a:spcBef>
            </a:pPr>
            <a:r>
              <a:rPr lang="fr-FR" sz="2000" dirty="0" err="1" smtClean="0"/>
              <a:t>disability</a:t>
            </a:r>
            <a:r>
              <a:rPr lang="fr-FR" sz="2000" dirty="0" smtClean="0"/>
              <a:t>; </a:t>
            </a:r>
          </a:p>
          <a:p>
            <a:pPr marL="536575" indent="-274638" algn="l">
              <a:spcBef>
                <a:spcPts val="600"/>
              </a:spcBef>
              <a:buFont typeface="Wingdings" panose="05000000000000000000" pitchFamily="2" charset="2"/>
              <a:buChar char="ü"/>
            </a:pPr>
            <a:endParaRPr lang="fr-FR" sz="1800" dirty="0">
              <a:sym typeface="Wingdings" pitchFamily="2" charset="2"/>
            </a:endParaRPr>
          </a:p>
        </p:txBody>
      </p:sp>
      <p:sp>
        <p:nvSpPr>
          <p:cNvPr id="6" name="Rectangle 3"/>
          <p:cNvSpPr txBox="1">
            <a:spLocks noChangeArrowheads="1"/>
          </p:cNvSpPr>
          <p:nvPr/>
        </p:nvSpPr>
        <p:spPr>
          <a:xfrm>
            <a:off x="179512" y="6525344"/>
            <a:ext cx="8712967" cy="332655"/>
          </a:xfrm>
          <a:prstGeom prst="rect">
            <a:avLst/>
          </a:prstGeom>
          <a:noFill/>
          <a:ln>
            <a:noFill/>
            <a:miter lim="800000"/>
            <a:headEnd/>
            <a:tailEnd/>
          </a:ln>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90000"/>
              </a:lnSpc>
            </a:pPr>
            <a:r>
              <a:rPr lang="fr-FR" sz="1600" dirty="0">
                <a:solidFill>
                  <a:prstClr val="black"/>
                </a:solidFill>
              </a:rPr>
              <a:t>Du discours de </a:t>
            </a:r>
            <a:r>
              <a:rPr lang="fr-FR" sz="1600" dirty="0" smtClean="0">
                <a:solidFill>
                  <a:prstClr val="black"/>
                </a:solidFill>
              </a:rPr>
              <a:t>haine en ligne au cyber-terrorisme </a:t>
            </a:r>
            <a:r>
              <a:rPr lang="fr-FR" sz="1600" dirty="0">
                <a:solidFill>
                  <a:prstClr val="black"/>
                </a:solidFill>
              </a:rPr>
              <a:t>–  Montpellier - 8 février 2017</a:t>
            </a:r>
          </a:p>
          <a:p>
            <a:pPr algn="ctr">
              <a:lnSpc>
                <a:spcPct val="90000"/>
              </a:lnSpc>
            </a:pPr>
            <a:endParaRPr lang="fr-FR" sz="1500" i="1" dirty="0">
              <a:solidFill>
                <a:prstClr val="black"/>
              </a:solidFill>
            </a:endParaRPr>
          </a:p>
        </p:txBody>
      </p:sp>
      <p:sp>
        <p:nvSpPr>
          <p:cNvPr id="7" name="ZoneTexte 6"/>
          <p:cNvSpPr txBox="1"/>
          <p:nvPr/>
        </p:nvSpPr>
        <p:spPr>
          <a:xfrm>
            <a:off x="481068" y="404664"/>
            <a:ext cx="8195389" cy="461665"/>
          </a:xfrm>
          <a:prstGeom prst="rect">
            <a:avLst/>
          </a:prstGeom>
          <a:noFill/>
        </p:spPr>
        <p:txBody>
          <a:bodyPr wrap="square" rtlCol="0">
            <a:spAutoFit/>
          </a:bodyPr>
          <a:lstStyle/>
          <a:p>
            <a:r>
              <a:rPr lang="fr-FR" sz="2400" b="1" dirty="0" smtClean="0">
                <a:solidFill>
                  <a:srgbClr val="7B728C"/>
                </a:solidFill>
              </a:rPr>
              <a:t>Etude </a:t>
            </a:r>
            <a:r>
              <a:rPr lang="fr-FR" sz="2400" b="1" dirty="0">
                <a:solidFill>
                  <a:srgbClr val="7B728C"/>
                </a:solidFill>
              </a:rPr>
              <a:t>comparée des législations de 10 </a:t>
            </a:r>
            <a:r>
              <a:rPr lang="fr-FR" sz="2400" b="1" dirty="0" smtClean="0">
                <a:solidFill>
                  <a:srgbClr val="7B728C"/>
                </a:solidFill>
              </a:rPr>
              <a:t>Etats membres </a:t>
            </a:r>
            <a:r>
              <a:rPr lang="fr-FR" sz="2400" b="1" dirty="0">
                <a:solidFill>
                  <a:srgbClr val="7B728C"/>
                </a:solidFill>
              </a:rPr>
              <a:t>de </a:t>
            </a:r>
            <a:r>
              <a:rPr lang="fr-FR" sz="2400" b="1" dirty="0" smtClean="0">
                <a:solidFill>
                  <a:srgbClr val="7B728C"/>
                </a:solidFill>
              </a:rPr>
              <a:t>l’UE</a:t>
            </a:r>
            <a:endParaRPr lang="fr-FR" sz="2400" b="1" dirty="0">
              <a:solidFill>
                <a:srgbClr val="7B728C"/>
              </a:solidFill>
            </a:endParaRPr>
          </a:p>
        </p:txBody>
      </p:sp>
      <p:sp>
        <p:nvSpPr>
          <p:cNvPr id="3" name="Espace réservé du numéro de diapositive 2"/>
          <p:cNvSpPr>
            <a:spLocks noGrp="1"/>
          </p:cNvSpPr>
          <p:nvPr>
            <p:ph type="sldNum" sz="quarter" idx="12"/>
          </p:nvPr>
        </p:nvSpPr>
        <p:spPr/>
        <p:txBody>
          <a:bodyPr/>
          <a:lstStyle/>
          <a:p>
            <a:fld id="{3DA285B4-A819-4B02-AD61-AE9577D3EDAB}" type="slidenum">
              <a:rPr lang="fr-FR" smtClean="0">
                <a:solidFill>
                  <a:prstClr val="black">
                    <a:tint val="75000"/>
                  </a:prstClr>
                </a:solidFill>
              </a:rPr>
              <a:pPr/>
              <a:t>10</a:t>
            </a:fld>
            <a:endParaRPr lang="fr-FR" dirty="0">
              <a:solidFill>
                <a:prstClr val="black">
                  <a:tint val="75000"/>
                </a:prstClr>
              </a:solidFill>
            </a:endParaRPr>
          </a:p>
        </p:txBody>
      </p:sp>
      <p:sp>
        <p:nvSpPr>
          <p:cNvPr id="8" name="ZoneTexte 7"/>
          <p:cNvSpPr txBox="1"/>
          <p:nvPr/>
        </p:nvSpPr>
        <p:spPr>
          <a:xfrm>
            <a:off x="2890520" y="5959575"/>
            <a:ext cx="1159600" cy="430887"/>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200" dirty="0" smtClean="0"/>
              <a:t>Langage</a:t>
            </a:r>
            <a:endParaRPr lang="en-GB" sz="2200" dirty="0"/>
          </a:p>
        </p:txBody>
      </p:sp>
      <p:sp>
        <p:nvSpPr>
          <p:cNvPr id="9" name="ZoneTexte 8"/>
          <p:cNvSpPr txBox="1"/>
          <p:nvPr/>
        </p:nvSpPr>
        <p:spPr>
          <a:xfrm>
            <a:off x="205430" y="2396694"/>
            <a:ext cx="1454484" cy="430887"/>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200" dirty="0" smtClean="0"/>
              <a:t>Nationalité</a:t>
            </a:r>
            <a:endParaRPr lang="en-GB" sz="2200" dirty="0"/>
          </a:p>
        </p:txBody>
      </p:sp>
      <p:sp>
        <p:nvSpPr>
          <p:cNvPr id="10" name="ZoneTexte 9"/>
          <p:cNvSpPr txBox="1"/>
          <p:nvPr/>
        </p:nvSpPr>
        <p:spPr>
          <a:xfrm>
            <a:off x="7380794" y="4725142"/>
            <a:ext cx="1484640" cy="430887"/>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200" dirty="0" smtClean="0"/>
              <a:t>Naissance</a:t>
            </a:r>
            <a:endParaRPr lang="en-GB" sz="2200" dirty="0"/>
          </a:p>
        </p:txBody>
      </p:sp>
      <p:sp>
        <p:nvSpPr>
          <p:cNvPr id="11" name="ZoneTexte 10"/>
          <p:cNvSpPr txBox="1"/>
          <p:nvPr/>
        </p:nvSpPr>
        <p:spPr>
          <a:xfrm>
            <a:off x="6830115" y="2367665"/>
            <a:ext cx="2160240" cy="430887"/>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fr-FR" sz="2200" dirty="0" smtClean="0"/>
              <a:t>Origines sociales</a:t>
            </a:r>
            <a:endParaRPr lang="fr-FR" sz="2200" dirty="0"/>
          </a:p>
        </p:txBody>
      </p:sp>
      <p:sp>
        <p:nvSpPr>
          <p:cNvPr id="12" name="ZoneTexte 11"/>
          <p:cNvSpPr txBox="1"/>
          <p:nvPr/>
        </p:nvSpPr>
        <p:spPr>
          <a:xfrm>
            <a:off x="179512" y="3065865"/>
            <a:ext cx="6364841" cy="769441"/>
          </a:xfrm>
          <a:prstGeom prst="rect">
            <a:avLst/>
          </a:prstGeom>
          <a:solidFill>
            <a:schemeClr val="bg1">
              <a:lumMod val="95000"/>
            </a:schemeClr>
          </a:solidFill>
          <a:ln>
            <a:solidFill>
              <a:schemeClr val="bg1">
                <a:lumMod val="50000"/>
              </a:schemeClr>
            </a:solidFill>
          </a:ln>
        </p:spPr>
        <p:txBody>
          <a:bodyPr wrap="square" rtlCol="0">
            <a:spAutoFit/>
          </a:bodyPr>
          <a:lstStyle/>
          <a:p>
            <a:pPr marL="87313">
              <a:spcBef>
                <a:spcPts val="200"/>
              </a:spcBef>
            </a:pPr>
            <a:r>
              <a:rPr lang="fr-FR" sz="2200" dirty="0" smtClean="0"/>
              <a:t>Idéologies ou croyances autres que la religion (parfois réduites aux croyances philosophiques et politiques)</a:t>
            </a:r>
            <a:endParaRPr lang="fr-FR" sz="2200" dirty="0"/>
          </a:p>
        </p:txBody>
      </p:sp>
      <p:sp>
        <p:nvSpPr>
          <p:cNvPr id="13" name="ZoneTexte 12"/>
          <p:cNvSpPr txBox="1"/>
          <p:nvPr/>
        </p:nvSpPr>
        <p:spPr>
          <a:xfrm>
            <a:off x="144999" y="4077073"/>
            <a:ext cx="8826041" cy="430887"/>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fr-FR" sz="2200" dirty="0"/>
              <a:t>Appartenance ethnique, raciale ou nationale des membres de la famille</a:t>
            </a:r>
            <a:endParaRPr lang="en-GB" sz="2200" dirty="0"/>
          </a:p>
        </p:txBody>
      </p:sp>
      <p:sp>
        <p:nvSpPr>
          <p:cNvPr id="14" name="ZoneTexte 13"/>
          <p:cNvSpPr txBox="1"/>
          <p:nvPr/>
        </p:nvSpPr>
        <p:spPr>
          <a:xfrm>
            <a:off x="144999" y="4725144"/>
            <a:ext cx="2608441" cy="430887"/>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200" dirty="0" smtClean="0"/>
              <a:t>Situation de </a:t>
            </a:r>
            <a:r>
              <a:rPr lang="en-GB" sz="2200" dirty="0" err="1" smtClean="0"/>
              <a:t>famille</a:t>
            </a:r>
            <a:endParaRPr lang="en-GB" sz="2200" dirty="0"/>
          </a:p>
        </p:txBody>
      </p:sp>
      <p:sp>
        <p:nvSpPr>
          <p:cNvPr id="15" name="ZoneTexte 14"/>
          <p:cNvSpPr txBox="1"/>
          <p:nvPr/>
        </p:nvSpPr>
        <p:spPr>
          <a:xfrm>
            <a:off x="2890520" y="4725883"/>
            <a:ext cx="1860496" cy="430887"/>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200" dirty="0" err="1" smtClean="0"/>
              <a:t>Sexe</a:t>
            </a:r>
            <a:r>
              <a:rPr lang="en-GB" sz="2200" dirty="0" smtClean="0"/>
              <a:t> </a:t>
            </a:r>
            <a:r>
              <a:rPr lang="en-GB" sz="2200" dirty="0" err="1" smtClean="0"/>
              <a:t>ou</a:t>
            </a:r>
            <a:r>
              <a:rPr lang="en-GB" sz="2200" dirty="0" smtClean="0"/>
              <a:t> genre</a:t>
            </a:r>
            <a:endParaRPr lang="en-GB" sz="2200" dirty="0"/>
          </a:p>
        </p:txBody>
      </p:sp>
      <p:sp>
        <p:nvSpPr>
          <p:cNvPr id="16" name="ZoneTexte 15"/>
          <p:cNvSpPr txBox="1"/>
          <p:nvPr/>
        </p:nvSpPr>
        <p:spPr>
          <a:xfrm>
            <a:off x="4989964" y="4725143"/>
            <a:ext cx="2065992" cy="430887"/>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200" dirty="0" err="1" smtClean="0"/>
              <a:t>Identité</a:t>
            </a:r>
            <a:r>
              <a:rPr lang="en-GB" sz="2200" dirty="0" smtClean="0"/>
              <a:t> </a:t>
            </a:r>
            <a:r>
              <a:rPr lang="en-GB" sz="2200" dirty="0" err="1" smtClean="0"/>
              <a:t>sexuelle</a:t>
            </a:r>
            <a:endParaRPr lang="en-GB" sz="2200" dirty="0"/>
          </a:p>
        </p:txBody>
      </p:sp>
      <p:sp>
        <p:nvSpPr>
          <p:cNvPr id="17" name="ZoneTexte 16"/>
          <p:cNvSpPr txBox="1"/>
          <p:nvPr/>
        </p:nvSpPr>
        <p:spPr>
          <a:xfrm>
            <a:off x="205429" y="5373216"/>
            <a:ext cx="4330565" cy="430887"/>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200" dirty="0" smtClean="0"/>
              <a:t>Orientation </a:t>
            </a:r>
            <a:r>
              <a:rPr lang="en-GB" sz="2200" dirty="0" err="1" smtClean="0"/>
              <a:t>ou</a:t>
            </a:r>
            <a:r>
              <a:rPr lang="en-GB" sz="2200" dirty="0" smtClean="0"/>
              <a:t> </a:t>
            </a:r>
            <a:r>
              <a:rPr lang="en-GB" sz="2200" dirty="0" err="1" smtClean="0"/>
              <a:t>préférence</a:t>
            </a:r>
            <a:r>
              <a:rPr lang="en-GB" sz="2200" dirty="0" smtClean="0"/>
              <a:t> </a:t>
            </a:r>
            <a:r>
              <a:rPr lang="en-GB" sz="2200" dirty="0" err="1" smtClean="0"/>
              <a:t>sexuelle</a:t>
            </a:r>
            <a:r>
              <a:rPr lang="en-GB" sz="2200" dirty="0" smtClean="0"/>
              <a:t> </a:t>
            </a:r>
            <a:endParaRPr lang="en-GB" sz="2200" dirty="0"/>
          </a:p>
        </p:txBody>
      </p:sp>
      <p:sp>
        <p:nvSpPr>
          <p:cNvPr id="18" name="ZoneTexte 17"/>
          <p:cNvSpPr txBox="1"/>
          <p:nvPr/>
        </p:nvSpPr>
        <p:spPr>
          <a:xfrm>
            <a:off x="8173551" y="5373216"/>
            <a:ext cx="746560" cy="430887"/>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200" dirty="0" smtClean="0"/>
              <a:t>Age</a:t>
            </a:r>
            <a:endParaRPr lang="en-GB" sz="2200" dirty="0"/>
          </a:p>
        </p:txBody>
      </p:sp>
      <p:sp>
        <p:nvSpPr>
          <p:cNvPr id="19" name="ZoneTexte 18"/>
          <p:cNvSpPr txBox="1"/>
          <p:nvPr/>
        </p:nvSpPr>
        <p:spPr>
          <a:xfrm>
            <a:off x="836357" y="5953548"/>
            <a:ext cx="1361389" cy="430887"/>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200" dirty="0" smtClean="0"/>
              <a:t>Etat civil</a:t>
            </a:r>
            <a:endParaRPr lang="en-GB" sz="2200" dirty="0"/>
          </a:p>
        </p:txBody>
      </p:sp>
      <p:sp>
        <p:nvSpPr>
          <p:cNvPr id="20" name="ZoneTexte 19"/>
          <p:cNvSpPr txBox="1"/>
          <p:nvPr/>
        </p:nvSpPr>
        <p:spPr>
          <a:xfrm>
            <a:off x="6442216" y="5373214"/>
            <a:ext cx="1505406" cy="430887"/>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200" dirty="0" smtClean="0"/>
              <a:t>Fortune</a:t>
            </a:r>
            <a:endParaRPr lang="en-GB" sz="2200" dirty="0"/>
          </a:p>
        </p:txBody>
      </p:sp>
      <p:sp>
        <p:nvSpPr>
          <p:cNvPr id="21" name="ZoneTexte 20"/>
          <p:cNvSpPr txBox="1"/>
          <p:nvPr/>
        </p:nvSpPr>
        <p:spPr>
          <a:xfrm>
            <a:off x="6816194" y="3044279"/>
            <a:ext cx="2174161" cy="769441"/>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200" dirty="0" err="1" smtClean="0"/>
              <a:t>Maladie</a:t>
            </a:r>
            <a:r>
              <a:rPr lang="en-GB" sz="2200" dirty="0" smtClean="0"/>
              <a:t> </a:t>
            </a:r>
            <a:r>
              <a:rPr lang="en-GB" sz="2200" dirty="0" err="1" smtClean="0"/>
              <a:t>ou</a:t>
            </a:r>
            <a:r>
              <a:rPr lang="en-GB" sz="2200" dirty="0" smtClean="0"/>
              <a:t> </a:t>
            </a:r>
            <a:r>
              <a:rPr lang="en-GB" sz="2200" dirty="0" err="1" smtClean="0"/>
              <a:t>état</a:t>
            </a:r>
            <a:r>
              <a:rPr lang="en-GB" sz="2200" dirty="0" smtClean="0"/>
              <a:t> de santé</a:t>
            </a:r>
            <a:endParaRPr lang="en-GB" sz="2200" dirty="0"/>
          </a:p>
        </p:txBody>
      </p:sp>
      <p:sp>
        <p:nvSpPr>
          <p:cNvPr id="22" name="ZoneTexte 21"/>
          <p:cNvSpPr txBox="1"/>
          <p:nvPr/>
        </p:nvSpPr>
        <p:spPr>
          <a:xfrm>
            <a:off x="1876461" y="2386449"/>
            <a:ext cx="4787041" cy="430887"/>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200" dirty="0" err="1" smtClean="0"/>
              <a:t>Caractéristiques</a:t>
            </a:r>
            <a:r>
              <a:rPr lang="en-GB" sz="2200" dirty="0" smtClean="0"/>
              <a:t> </a:t>
            </a:r>
            <a:r>
              <a:rPr lang="en-GB" sz="2200" dirty="0"/>
              <a:t>physiques </a:t>
            </a:r>
            <a:r>
              <a:rPr lang="en-GB" sz="2200" dirty="0" smtClean="0"/>
              <a:t>/ </a:t>
            </a:r>
            <a:r>
              <a:rPr lang="en-GB" sz="2200" dirty="0" err="1"/>
              <a:t>génétiques</a:t>
            </a:r>
            <a:endParaRPr lang="en-GB" sz="2200" dirty="0"/>
          </a:p>
        </p:txBody>
      </p:sp>
      <p:sp>
        <p:nvSpPr>
          <p:cNvPr id="23" name="ZoneTexte 22"/>
          <p:cNvSpPr txBox="1"/>
          <p:nvPr/>
        </p:nvSpPr>
        <p:spPr>
          <a:xfrm>
            <a:off x="4745382" y="5373215"/>
            <a:ext cx="1454484" cy="430887"/>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200" dirty="0" smtClean="0"/>
              <a:t>Handicap</a:t>
            </a:r>
            <a:endParaRPr lang="en-GB" sz="22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4015" y="5953548"/>
            <a:ext cx="3346450" cy="585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7181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76785" y="1100148"/>
            <a:ext cx="8748463" cy="522080"/>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1200"/>
              </a:spcBef>
            </a:pPr>
            <a:r>
              <a:rPr lang="fr-FR" sz="2300" b="1" dirty="0" smtClean="0"/>
              <a:t>(1) Disparité </a:t>
            </a:r>
            <a:r>
              <a:rPr lang="fr-FR" sz="2300" b="1" dirty="0"/>
              <a:t>entre les législations </a:t>
            </a:r>
            <a:r>
              <a:rPr lang="fr-FR" sz="2300" b="1" dirty="0" smtClean="0"/>
              <a:t>– cas particulier des motivations</a:t>
            </a:r>
            <a:endParaRPr lang="fr-FR" sz="1800" dirty="0">
              <a:sym typeface="Wingdings" pitchFamily="2" charset="2"/>
            </a:endParaRPr>
          </a:p>
        </p:txBody>
      </p:sp>
      <p:sp>
        <p:nvSpPr>
          <p:cNvPr id="6" name="Rectangle 3"/>
          <p:cNvSpPr txBox="1">
            <a:spLocks noChangeArrowheads="1"/>
          </p:cNvSpPr>
          <p:nvPr/>
        </p:nvSpPr>
        <p:spPr>
          <a:xfrm>
            <a:off x="179512" y="6525344"/>
            <a:ext cx="8712967" cy="332655"/>
          </a:xfrm>
          <a:prstGeom prst="rect">
            <a:avLst/>
          </a:prstGeom>
          <a:noFill/>
          <a:ln>
            <a:noFill/>
            <a:miter lim="800000"/>
            <a:headEnd/>
            <a:tailEnd/>
          </a:ln>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90000"/>
              </a:lnSpc>
            </a:pPr>
            <a:r>
              <a:rPr lang="fr-FR" sz="1600" dirty="0">
                <a:solidFill>
                  <a:prstClr val="black"/>
                </a:solidFill>
              </a:rPr>
              <a:t>Du discours de </a:t>
            </a:r>
            <a:r>
              <a:rPr lang="fr-FR" sz="1600" dirty="0" smtClean="0">
                <a:solidFill>
                  <a:prstClr val="black"/>
                </a:solidFill>
              </a:rPr>
              <a:t>haine en ligne au cyber-terrorisme </a:t>
            </a:r>
            <a:r>
              <a:rPr lang="fr-FR" sz="1600" dirty="0">
                <a:solidFill>
                  <a:prstClr val="black"/>
                </a:solidFill>
              </a:rPr>
              <a:t>–  Montpellier - 8 février 2017</a:t>
            </a:r>
          </a:p>
          <a:p>
            <a:pPr algn="ctr">
              <a:lnSpc>
                <a:spcPct val="90000"/>
              </a:lnSpc>
            </a:pPr>
            <a:endParaRPr lang="fr-FR" sz="1500" i="1" dirty="0">
              <a:solidFill>
                <a:prstClr val="black"/>
              </a:solidFill>
            </a:endParaRPr>
          </a:p>
        </p:txBody>
      </p:sp>
      <p:sp>
        <p:nvSpPr>
          <p:cNvPr id="7" name="ZoneTexte 6"/>
          <p:cNvSpPr txBox="1"/>
          <p:nvPr/>
        </p:nvSpPr>
        <p:spPr>
          <a:xfrm>
            <a:off x="481068" y="404664"/>
            <a:ext cx="8195389" cy="461665"/>
          </a:xfrm>
          <a:prstGeom prst="rect">
            <a:avLst/>
          </a:prstGeom>
          <a:noFill/>
        </p:spPr>
        <p:txBody>
          <a:bodyPr wrap="square" rtlCol="0">
            <a:spAutoFit/>
          </a:bodyPr>
          <a:lstStyle/>
          <a:p>
            <a:r>
              <a:rPr lang="fr-FR" sz="2400" b="1" dirty="0" smtClean="0">
                <a:solidFill>
                  <a:srgbClr val="7B728C"/>
                </a:solidFill>
              </a:rPr>
              <a:t>Etude </a:t>
            </a:r>
            <a:r>
              <a:rPr lang="fr-FR" sz="2400" b="1" dirty="0">
                <a:solidFill>
                  <a:srgbClr val="7B728C"/>
                </a:solidFill>
              </a:rPr>
              <a:t>comparée des législations de 10 </a:t>
            </a:r>
            <a:r>
              <a:rPr lang="fr-FR" sz="2400" b="1" dirty="0" smtClean="0">
                <a:solidFill>
                  <a:srgbClr val="7B728C"/>
                </a:solidFill>
              </a:rPr>
              <a:t>Etats membres </a:t>
            </a:r>
            <a:r>
              <a:rPr lang="fr-FR" sz="2400" b="1" dirty="0">
                <a:solidFill>
                  <a:srgbClr val="7B728C"/>
                </a:solidFill>
              </a:rPr>
              <a:t>de </a:t>
            </a:r>
            <a:r>
              <a:rPr lang="fr-FR" sz="2400" b="1" dirty="0" smtClean="0">
                <a:solidFill>
                  <a:srgbClr val="7B728C"/>
                </a:solidFill>
              </a:rPr>
              <a:t>l’UE</a:t>
            </a:r>
            <a:endParaRPr lang="fr-FR" sz="2400" b="1" dirty="0">
              <a:solidFill>
                <a:srgbClr val="7B728C"/>
              </a:solidFill>
            </a:endParaRPr>
          </a:p>
        </p:txBody>
      </p:sp>
      <p:sp>
        <p:nvSpPr>
          <p:cNvPr id="3" name="Espace réservé du numéro de diapositive 2"/>
          <p:cNvSpPr>
            <a:spLocks noGrp="1"/>
          </p:cNvSpPr>
          <p:nvPr>
            <p:ph type="sldNum" sz="quarter" idx="12"/>
          </p:nvPr>
        </p:nvSpPr>
        <p:spPr/>
        <p:txBody>
          <a:bodyPr/>
          <a:lstStyle/>
          <a:p>
            <a:fld id="{3DA285B4-A819-4B02-AD61-AE9577D3EDAB}" type="slidenum">
              <a:rPr lang="fr-FR" smtClean="0">
                <a:solidFill>
                  <a:prstClr val="black">
                    <a:tint val="75000"/>
                  </a:prstClr>
                </a:solidFill>
              </a:rPr>
              <a:pPr/>
              <a:t>11</a:t>
            </a:fld>
            <a:endParaRPr lang="fr-FR" dirty="0">
              <a:solidFill>
                <a:prstClr val="black">
                  <a:tint val="75000"/>
                </a:prstClr>
              </a:solidFill>
            </a:endParaRPr>
          </a:p>
        </p:txBody>
      </p:sp>
      <p:sp>
        <p:nvSpPr>
          <p:cNvPr id="11" name="ZoneTexte 10"/>
          <p:cNvSpPr txBox="1"/>
          <p:nvPr/>
        </p:nvSpPr>
        <p:spPr>
          <a:xfrm>
            <a:off x="105825" y="2921494"/>
            <a:ext cx="2094398" cy="430887"/>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fr-FR" sz="2200" dirty="0" smtClean="0"/>
              <a:t>catégorie sociale</a:t>
            </a:r>
            <a:endParaRPr lang="fr-FR" sz="2200" dirty="0"/>
          </a:p>
        </p:txBody>
      </p:sp>
      <p:sp>
        <p:nvSpPr>
          <p:cNvPr id="12" name="ZoneTexte 11"/>
          <p:cNvSpPr txBox="1"/>
          <p:nvPr/>
        </p:nvSpPr>
        <p:spPr>
          <a:xfrm>
            <a:off x="2527638" y="2930158"/>
            <a:ext cx="6364841" cy="430887"/>
          </a:xfrm>
          <a:prstGeom prst="rect">
            <a:avLst/>
          </a:prstGeom>
          <a:solidFill>
            <a:schemeClr val="bg1">
              <a:lumMod val="95000"/>
            </a:schemeClr>
          </a:solidFill>
          <a:ln>
            <a:solidFill>
              <a:schemeClr val="bg1">
                <a:lumMod val="50000"/>
              </a:schemeClr>
            </a:solidFill>
          </a:ln>
        </p:spPr>
        <p:txBody>
          <a:bodyPr wrap="square" rtlCol="0">
            <a:spAutoFit/>
          </a:bodyPr>
          <a:lstStyle/>
          <a:p>
            <a:pPr marL="87313">
              <a:spcBef>
                <a:spcPts val="200"/>
              </a:spcBef>
            </a:pPr>
            <a:r>
              <a:rPr lang="fr-FR" sz="2200" dirty="0" smtClean="0"/>
              <a:t>Maladie chronique non contagieuse ou infection HIV</a:t>
            </a:r>
            <a:endParaRPr lang="fr-FR" sz="2200" dirty="0"/>
          </a:p>
        </p:txBody>
      </p:sp>
      <p:sp>
        <p:nvSpPr>
          <p:cNvPr id="13" name="ZoneTexte 12"/>
          <p:cNvSpPr txBox="1"/>
          <p:nvPr/>
        </p:nvSpPr>
        <p:spPr>
          <a:xfrm>
            <a:off x="92909" y="4437112"/>
            <a:ext cx="8758537" cy="415498"/>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fr-FR" sz="2100" dirty="0" smtClean="0"/>
              <a:t>Appartenance/activité/soutien à une </a:t>
            </a:r>
            <a:r>
              <a:rPr lang="fr-FR" sz="2100" dirty="0" err="1" smtClean="0"/>
              <a:t>org</a:t>
            </a:r>
            <a:r>
              <a:rPr lang="fr-FR" sz="2100" dirty="0" smtClean="0"/>
              <a:t>. syndicale/parti ou </a:t>
            </a:r>
            <a:r>
              <a:rPr lang="fr-FR" sz="2100" dirty="0" err="1" smtClean="0"/>
              <a:t>org</a:t>
            </a:r>
            <a:r>
              <a:rPr lang="fr-FR" sz="2100" dirty="0" smtClean="0"/>
              <a:t>. politique</a:t>
            </a:r>
            <a:endParaRPr lang="en-GB" sz="2100" dirty="0"/>
          </a:p>
        </p:txBody>
      </p:sp>
      <p:sp>
        <p:nvSpPr>
          <p:cNvPr id="14" name="ZoneTexte 13"/>
          <p:cNvSpPr txBox="1"/>
          <p:nvPr/>
        </p:nvSpPr>
        <p:spPr>
          <a:xfrm>
            <a:off x="92909" y="4982108"/>
            <a:ext cx="4047043" cy="415498"/>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100" dirty="0" smtClean="0"/>
              <a:t>Convictions </a:t>
            </a:r>
            <a:r>
              <a:rPr lang="en-GB" sz="2100" dirty="0" err="1" smtClean="0"/>
              <a:t>politiques</a:t>
            </a:r>
            <a:r>
              <a:rPr lang="en-GB" sz="2100" dirty="0" smtClean="0"/>
              <a:t> des </a:t>
            </a:r>
            <a:r>
              <a:rPr lang="en-GB" sz="2100" dirty="0" err="1" smtClean="0"/>
              <a:t>proches</a:t>
            </a:r>
            <a:endParaRPr lang="en-GB" sz="2100" dirty="0"/>
          </a:p>
        </p:txBody>
      </p:sp>
      <p:sp>
        <p:nvSpPr>
          <p:cNvPr id="17" name="ZoneTexte 16"/>
          <p:cNvSpPr txBox="1"/>
          <p:nvPr/>
        </p:nvSpPr>
        <p:spPr>
          <a:xfrm>
            <a:off x="105825" y="5517233"/>
            <a:ext cx="1386003" cy="415498"/>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100" dirty="0" smtClean="0"/>
              <a:t>Lieu de vie</a:t>
            </a:r>
            <a:endParaRPr lang="en-GB" sz="2100" dirty="0"/>
          </a:p>
        </p:txBody>
      </p:sp>
      <p:sp>
        <p:nvSpPr>
          <p:cNvPr id="18" name="ZoneTexte 17"/>
          <p:cNvSpPr txBox="1"/>
          <p:nvPr/>
        </p:nvSpPr>
        <p:spPr>
          <a:xfrm>
            <a:off x="3237780" y="5517233"/>
            <a:ext cx="2918396" cy="415498"/>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100" dirty="0" err="1" smtClean="0"/>
              <a:t>Manière</a:t>
            </a:r>
            <a:r>
              <a:rPr lang="en-GB" sz="2100" dirty="0" smtClean="0"/>
              <a:t> de vivre/morale</a:t>
            </a:r>
            <a:endParaRPr lang="en-GB" sz="2100" dirty="0"/>
          </a:p>
        </p:txBody>
      </p:sp>
      <p:sp>
        <p:nvSpPr>
          <p:cNvPr id="20" name="ZoneTexte 19"/>
          <p:cNvSpPr txBox="1"/>
          <p:nvPr/>
        </p:nvSpPr>
        <p:spPr>
          <a:xfrm>
            <a:off x="6680161" y="4982108"/>
            <a:ext cx="2391388" cy="415498"/>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100" dirty="0" err="1" smtClean="0"/>
              <a:t>Apparence</a:t>
            </a:r>
            <a:r>
              <a:rPr lang="en-GB" sz="2100" dirty="0" smtClean="0"/>
              <a:t> physique</a:t>
            </a:r>
            <a:endParaRPr lang="en-GB" sz="2100" dirty="0"/>
          </a:p>
        </p:txBody>
      </p:sp>
      <p:sp>
        <p:nvSpPr>
          <p:cNvPr id="22" name="ZoneTexte 21"/>
          <p:cNvSpPr txBox="1"/>
          <p:nvPr/>
        </p:nvSpPr>
        <p:spPr>
          <a:xfrm>
            <a:off x="5295882" y="2387655"/>
            <a:ext cx="3780309" cy="430887"/>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200" dirty="0" err="1" smtClean="0"/>
              <a:t>Raciste</a:t>
            </a:r>
            <a:r>
              <a:rPr lang="en-GB" sz="2200" dirty="0" smtClean="0"/>
              <a:t>/</a:t>
            </a:r>
            <a:r>
              <a:rPr lang="en-GB" sz="2200" dirty="0" err="1" smtClean="0"/>
              <a:t>xénophobe</a:t>
            </a:r>
            <a:r>
              <a:rPr lang="en-GB" sz="2200" dirty="0" smtClean="0"/>
              <a:t>/</a:t>
            </a:r>
            <a:r>
              <a:rPr lang="en-GB" sz="2200" dirty="0" err="1" smtClean="0"/>
              <a:t>inhumain</a:t>
            </a:r>
            <a:endParaRPr lang="en-GB" sz="2200" dirty="0"/>
          </a:p>
        </p:txBody>
      </p:sp>
      <p:sp>
        <p:nvSpPr>
          <p:cNvPr id="23" name="ZoneTexte 22"/>
          <p:cNvSpPr txBox="1"/>
          <p:nvPr/>
        </p:nvSpPr>
        <p:spPr>
          <a:xfrm>
            <a:off x="1604822" y="5526258"/>
            <a:ext cx="1454484" cy="430887"/>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100" dirty="0" err="1" smtClean="0"/>
              <a:t>Grossesse</a:t>
            </a:r>
            <a:endParaRPr lang="en-GB" sz="2100" dirty="0"/>
          </a:p>
        </p:txBody>
      </p:sp>
      <p:sp>
        <p:nvSpPr>
          <p:cNvPr id="24" name="ZoneTexte 23"/>
          <p:cNvSpPr txBox="1"/>
          <p:nvPr/>
        </p:nvSpPr>
        <p:spPr>
          <a:xfrm>
            <a:off x="264181" y="2387654"/>
            <a:ext cx="1227647" cy="430887"/>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200" dirty="0" err="1" smtClean="0"/>
              <a:t>Richesse</a:t>
            </a:r>
            <a:endParaRPr lang="en-GB" sz="2200" dirty="0"/>
          </a:p>
        </p:txBody>
      </p:sp>
      <p:sp>
        <p:nvSpPr>
          <p:cNvPr id="25" name="ZoneTexte 24"/>
          <p:cNvSpPr txBox="1"/>
          <p:nvPr/>
        </p:nvSpPr>
        <p:spPr>
          <a:xfrm>
            <a:off x="1588155" y="2387656"/>
            <a:ext cx="3558801" cy="430887"/>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200" dirty="0" err="1" smtClean="0"/>
              <a:t>Catégorie</a:t>
            </a:r>
            <a:r>
              <a:rPr lang="en-GB" sz="2200" dirty="0" smtClean="0"/>
              <a:t> </a:t>
            </a:r>
            <a:r>
              <a:rPr lang="en-GB" sz="2200" dirty="0" err="1" smtClean="0"/>
              <a:t>sociale</a:t>
            </a:r>
            <a:r>
              <a:rPr lang="en-GB" sz="2200" dirty="0" smtClean="0"/>
              <a:t> </a:t>
            </a:r>
            <a:r>
              <a:rPr lang="en-GB" sz="2200" dirty="0" err="1" smtClean="0"/>
              <a:t>défavorisée</a:t>
            </a:r>
            <a:endParaRPr lang="en-GB" sz="2200" dirty="0"/>
          </a:p>
        </p:txBody>
      </p:sp>
      <p:sp>
        <p:nvSpPr>
          <p:cNvPr id="29" name="Rectangle 2"/>
          <p:cNvSpPr txBox="1">
            <a:spLocks noChangeArrowheads="1"/>
          </p:cNvSpPr>
          <p:nvPr/>
        </p:nvSpPr>
        <p:spPr>
          <a:xfrm>
            <a:off x="460062" y="3654945"/>
            <a:ext cx="8748463" cy="782167"/>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49263" indent="-187325" algn="l">
              <a:spcBef>
                <a:spcPts val="1200"/>
              </a:spcBef>
              <a:buFont typeface="Wingdings" panose="05000000000000000000" pitchFamily="2" charset="2"/>
              <a:buChar char="ü"/>
            </a:pPr>
            <a:r>
              <a:rPr lang="fr-FR" sz="2300" b="1" dirty="0"/>
              <a:t>Motivations supplémentaires – </a:t>
            </a:r>
            <a:r>
              <a:rPr lang="fr-FR" sz="2300" b="1" dirty="0" smtClean="0"/>
              <a:t>discrimination </a:t>
            </a:r>
            <a:r>
              <a:rPr lang="fr-FR" sz="2000" dirty="0" smtClean="0"/>
              <a:t>(directe ou indirecte, dans certains domaines)</a:t>
            </a:r>
            <a:r>
              <a:rPr lang="fr-FR" sz="2300" b="1" dirty="0" smtClean="0"/>
              <a:t>  </a:t>
            </a:r>
            <a:endParaRPr lang="fr-FR" sz="2000" dirty="0" smtClean="0"/>
          </a:p>
        </p:txBody>
      </p:sp>
      <p:sp>
        <p:nvSpPr>
          <p:cNvPr id="30" name="Rectangle 2"/>
          <p:cNvSpPr txBox="1">
            <a:spLocks noChangeArrowheads="1"/>
          </p:cNvSpPr>
          <p:nvPr/>
        </p:nvSpPr>
        <p:spPr>
          <a:xfrm>
            <a:off x="225589" y="1622228"/>
            <a:ext cx="8748463" cy="672669"/>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711200" indent="-261938" algn="l">
              <a:spcBef>
                <a:spcPts val="1200"/>
              </a:spcBef>
              <a:buFont typeface="Wingdings" panose="05000000000000000000" pitchFamily="2" charset="2"/>
              <a:buChar char="ü"/>
            </a:pPr>
            <a:r>
              <a:rPr lang="fr-FR" sz="2300" b="1" dirty="0"/>
              <a:t>Motivations supplémentaires – </a:t>
            </a:r>
            <a:r>
              <a:rPr lang="fr-FR" sz="2300" b="1" dirty="0" smtClean="0"/>
              <a:t>circonstances aggravantes </a:t>
            </a:r>
            <a:r>
              <a:rPr lang="fr-FR" sz="2000" dirty="0" smtClean="0"/>
              <a:t>(toutes ou certaines infractions)</a:t>
            </a:r>
          </a:p>
          <a:p>
            <a:pPr marL="536575" indent="-274638" algn="l">
              <a:spcBef>
                <a:spcPts val="600"/>
              </a:spcBef>
              <a:buFont typeface="Wingdings" panose="05000000000000000000" pitchFamily="2" charset="2"/>
              <a:buChar char="ü"/>
            </a:pPr>
            <a:endParaRPr lang="fr-FR" sz="1800" dirty="0">
              <a:sym typeface="Wingdings" pitchFamily="2" charset="2"/>
            </a:endParaRPr>
          </a:p>
        </p:txBody>
      </p:sp>
      <p:sp>
        <p:nvSpPr>
          <p:cNvPr id="31" name="ZoneTexte 30"/>
          <p:cNvSpPr txBox="1"/>
          <p:nvPr/>
        </p:nvSpPr>
        <p:spPr>
          <a:xfrm>
            <a:off x="4275592" y="4982108"/>
            <a:ext cx="2327040" cy="415498"/>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fr-FR" sz="2100" dirty="0" smtClean="0"/>
              <a:t>Besoins particuliers</a:t>
            </a:r>
            <a:endParaRPr lang="en-GB" sz="2100" dirty="0"/>
          </a:p>
        </p:txBody>
      </p:sp>
      <p:sp>
        <p:nvSpPr>
          <p:cNvPr id="32" name="ZoneTexte 31"/>
          <p:cNvSpPr txBox="1"/>
          <p:nvPr/>
        </p:nvSpPr>
        <p:spPr>
          <a:xfrm>
            <a:off x="6317413" y="5517233"/>
            <a:ext cx="1973001" cy="415498"/>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100" dirty="0" smtClean="0"/>
              <a:t>Nom de </a:t>
            </a:r>
            <a:r>
              <a:rPr lang="en-GB" sz="2100" dirty="0" err="1" smtClean="0"/>
              <a:t>famille</a:t>
            </a:r>
            <a:endParaRPr lang="en-GB" sz="2100" dirty="0"/>
          </a:p>
        </p:txBody>
      </p:sp>
      <p:sp>
        <p:nvSpPr>
          <p:cNvPr id="33" name="ZoneTexte 32"/>
          <p:cNvSpPr txBox="1"/>
          <p:nvPr/>
        </p:nvSpPr>
        <p:spPr>
          <a:xfrm>
            <a:off x="92906" y="6050121"/>
            <a:ext cx="4911141" cy="415498"/>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100" dirty="0" err="1" smtClean="0"/>
              <a:t>Refus</a:t>
            </a:r>
            <a:r>
              <a:rPr lang="en-GB" sz="2100" dirty="0" smtClean="0"/>
              <a:t> de </a:t>
            </a:r>
            <a:r>
              <a:rPr lang="en-GB" sz="2100" dirty="0" err="1" smtClean="0"/>
              <a:t>harcèlement</a:t>
            </a:r>
            <a:r>
              <a:rPr lang="en-GB" sz="2100" dirty="0" smtClean="0"/>
              <a:t> </a:t>
            </a:r>
            <a:r>
              <a:rPr lang="en-GB" sz="2100" dirty="0" err="1" smtClean="0"/>
              <a:t>sexuel</a:t>
            </a:r>
            <a:r>
              <a:rPr lang="en-GB" sz="2100" dirty="0" smtClean="0"/>
              <a:t>/</a:t>
            </a:r>
            <a:r>
              <a:rPr lang="en-GB" sz="2100" dirty="0" err="1" smtClean="0"/>
              <a:t>témoignage</a:t>
            </a:r>
            <a:endParaRPr lang="en-GB" sz="2100" dirty="0"/>
          </a:p>
        </p:txBody>
      </p:sp>
      <p:sp>
        <p:nvSpPr>
          <p:cNvPr id="34" name="ZoneTexte 33"/>
          <p:cNvSpPr txBox="1"/>
          <p:nvPr/>
        </p:nvSpPr>
        <p:spPr>
          <a:xfrm>
            <a:off x="5146956" y="6050121"/>
            <a:ext cx="1385191" cy="415498"/>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100" dirty="0" err="1" smtClean="0"/>
              <a:t>Maternité</a:t>
            </a:r>
            <a:endParaRPr lang="en-GB" sz="2100" dirty="0"/>
          </a:p>
        </p:txBody>
      </p:sp>
      <p:sp>
        <p:nvSpPr>
          <p:cNvPr id="35" name="ZoneTexte 34"/>
          <p:cNvSpPr txBox="1"/>
          <p:nvPr/>
        </p:nvSpPr>
        <p:spPr>
          <a:xfrm>
            <a:off x="6680161" y="6055042"/>
            <a:ext cx="2171285" cy="415498"/>
          </a:xfrm>
          <a:prstGeom prst="rect">
            <a:avLst/>
          </a:prstGeom>
          <a:solidFill>
            <a:schemeClr val="bg1">
              <a:lumMod val="95000"/>
            </a:schemeClr>
          </a:solidFill>
          <a:ln>
            <a:solidFill>
              <a:schemeClr val="bg1">
                <a:lumMod val="50000"/>
              </a:schemeClr>
            </a:solidFill>
          </a:ln>
        </p:spPr>
        <p:txBody>
          <a:bodyPr wrap="square" rtlCol="0">
            <a:spAutoFit/>
          </a:bodyPr>
          <a:lstStyle/>
          <a:p>
            <a:pPr algn="ctr"/>
            <a:r>
              <a:rPr lang="en-GB" sz="2100" dirty="0" err="1" smtClean="0"/>
              <a:t>Statut</a:t>
            </a:r>
            <a:r>
              <a:rPr lang="en-GB" sz="2100" dirty="0" smtClean="0"/>
              <a:t> familial</a:t>
            </a:r>
            <a:endParaRPr lang="en-GB" sz="2100" dirty="0"/>
          </a:p>
        </p:txBody>
      </p:sp>
    </p:spTree>
    <p:extLst>
      <p:ext uri="{BB962C8B-B14F-4D97-AF65-F5344CB8AC3E}">
        <p14:creationId xmlns:p14="http://schemas.microsoft.com/office/powerpoint/2010/main" val="448140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7" grpId="0" animBg="1"/>
      <p:bldP spid="18" grpId="0" animBg="1"/>
      <p:bldP spid="20" grpId="0" animBg="1"/>
      <p:bldP spid="23" grpId="0" animBg="1"/>
      <p:bldP spid="29" grpId="0"/>
      <p:bldP spid="31" grpId="0" animBg="1"/>
      <p:bldP spid="32" grpId="0" animBg="1"/>
      <p:bldP spid="33" grpId="0" animBg="1"/>
      <p:bldP spid="34" grpId="0" animBg="1"/>
      <p:bldP spid="3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07434" y="1100146"/>
            <a:ext cx="8748463" cy="1320741"/>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1200"/>
              </a:spcBef>
            </a:pPr>
            <a:r>
              <a:rPr lang="fr-FR" sz="2200" b="1" dirty="0" smtClean="0"/>
              <a:t>1. Grandes disparités entre les législations – causes apparentes </a:t>
            </a:r>
            <a:endParaRPr lang="fr-FR" sz="2200" dirty="0" smtClean="0"/>
          </a:p>
          <a:p>
            <a:pPr marL="623888" indent="-260350" algn="l">
              <a:spcBef>
                <a:spcPts val="1000"/>
              </a:spcBef>
              <a:buFont typeface="Wingdings" panose="05000000000000000000" pitchFamily="2" charset="2"/>
              <a:buChar char="ü"/>
            </a:pPr>
            <a:r>
              <a:rPr lang="fr-FR" sz="2200" b="1" dirty="0" smtClean="0">
                <a:sym typeface="Wingdings" pitchFamily="2" charset="2"/>
              </a:rPr>
              <a:t>Marges de manœuvre permises par les instruments internationaux et européens</a:t>
            </a:r>
            <a:r>
              <a:rPr lang="fr-FR" sz="2200" dirty="0" smtClean="0">
                <a:sym typeface="Wingdings" pitchFamily="2" charset="2"/>
              </a:rPr>
              <a:t> - </a:t>
            </a:r>
            <a:r>
              <a:rPr lang="fr-FR" sz="2200" i="1" dirty="0">
                <a:sym typeface="Wingdings" pitchFamily="2" charset="2"/>
              </a:rPr>
              <a:t>Exemple art. </a:t>
            </a:r>
            <a:r>
              <a:rPr lang="fr-FR" sz="2200" i="1" dirty="0" smtClean="0">
                <a:sym typeface="Wingdings" pitchFamily="2" charset="2"/>
              </a:rPr>
              <a:t>1,1,a </a:t>
            </a:r>
            <a:r>
              <a:rPr lang="fr-FR" sz="2200" i="1" dirty="0">
                <a:sym typeface="Wingdings" pitchFamily="2" charset="2"/>
              </a:rPr>
              <a:t>DCC </a:t>
            </a:r>
            <a:r>
              <a:rPr lang="fr-FR" sz="2200" i="1" dirty="0" smtClean="0">
                <a:sym typeface="Wingdings" pitchFamily="2" charset="2"/>
              </a:rPr>
              <a:t>2008</a:t>
            </a:r>
            <a:endParaRPr lang="fr-FR" sz="2200" dirty="0" smtClean="0">
              <a:sym typeface="Wingdings" pitchFamily="2" charset="2"/>
            </a:endParaRPr>
          </a:p>
        </p:txBody>
      </p:sp>
      <p:sp>
        <p:nvSpPr>
          <p:cNvPr id="6" name="Rectangle 3"/>
          <p:cNvSpPr txBox="1">
            <a:spLocks noChangeArrowheads="1"/>
          </p:cNvSpPr>
          <p:nvPr/>
        </p:nvSpPr>
        <p:spPr>
          <a:xfrm>
            <a:off x="179512" y="6525344"/>
            <a:ext cx="8712967" cy="332655"/>
          </a:xfrm>
          <a:prstGeom prst="rect">
            <a:avLst/>
          </a:prstGeom>
          <a:noFill/>
          <a:ln>
            <a:noFill/>
            <a:miter lim="800000"/>
            <a:headEnd/>
            <a:tailEnd/>
          </a:ln>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90000"/>
              </a:lnSpc>
            </a:pPr>
            <a:r>
              <a:rPr lang="fr-FR" sz="1600" dirty="0">
                <a:solidFill>
                  <a:prstClr val="black"/>
                </a:solidFill>
              </a:rPr>
              <a:t>Du discours de haine en ligne au cyber-terrorisme –  Montpellier - 8 février 2017</a:t>
            </a:r>
          </a:p>
          <a:p>
            <a:pPr algn="ctr">
              <a:lnSpc>
                <a:spcPct val="90000"/>
              </a:lnSpc>
            </a:pPr>
            <a:endParaRPr lang="fr-FR" sz="1500" i="1" dirty="0">
              <a:solidFill>
                <a:prstClr val="black"/>
              </a:solidFill>
            </a:endParaRPr>
          </a:p>
        </p:txBody>
      </p:sp>
      <p:sp>
        <p:nvSpPr>
          <p:cNvPr id="7" name="ZoneTexte 6"/>
          <p:cNvSpPr txBox="1"/>
          <p:nvPr/>
        </p:nvSpPr>
        <p:spPr>
          <a:xfrm>
            <a:off x="481068" y="404664"/>
            <a:ext cx="8195389" cy="461665"/>
          </a:xfrm>
          <a:prstGeom prst="rect">
            <a:avLst/>
          </a:prstGeom>
          <a:noFill/>
        </p:spPr>
        <p:txBody>
          <a:bodyPr wrap="square" rtlCol="0">
            <a:spAutoFit/>
          </a:bodyPr>
          <a:lstStyle/>
          <a:p>
            <a:r>
              <a:rPr lang="fr-FR" sz="2400" b="1" dirty="0" smtClean="0">
                <a:solidFill>
                  <a:srgbClr val="7B728C"/>
                </a:solidFill>
              </a:rPr>
              <a:t>Etude </a:t>
            </a:r>
            <a:r>
              <a:rPr lang="fr-FR" sz="2400" b="1" dirty="0">
                <a:solidFill>
                  <a:srgbClr val="7B728C"/>
                </a:solidFill>
              </a:rPr>
              <a:t>comparée des législations de 10 </a:t>
            </a:r>
            <a:r>
              <a:rPr lang="fr-FR" sz="2400" b="1" dirty="0" smtClean="0">
                <a:solidFill>
                  <a:srgbClr val="7B728C"/>
                </a:solidFill>
              </a:rPr>
              <a:t>Etats membres de l’UE</a:t>
            </a:r>
            <a:endParaRPr lang="fr-FR" sz="2400" b="1" dirty="0">
              <a:solidFill>
                <a:srgbClr val="7B728C"/>
              </a:solidFill>
            </a:endParaRPr>
          </a:p>
        </p:txBody>
      </p:sp>
      <p:sp>
        <p:nvSpPr>
          <p:cNvPr id="3" name="Espace réservé du numéro de diapositive 2"/>
          <p:cNvSpPr>
            <a:spLocks noGrp="1"/>
          </p:cNvSpPr>
          <p:nvPr>
            <p:ph type="sldNum" sz="quarter" idx="12"/>
          </p:nvPr>
        </p:nvSpPr>
        <p:spPr/>
        <p:txBody>
          <a:bodyPr/>
          <a:lstStyle/>
          <a:p>
            <a:fld id="{3DA285B4-A819-4B02-AD61-AE9577D3EDAB}" type="slidenum">
              <a:rPr lang="fr-FR" smtClean="0">
                <a:solidFill>
                  <a:prstClr val="black">
                    <a:tint val="75000"/>
                  </a:prstClr>
                </a:solidFill>
              </a:rPr>
              <a:pPr/>
              <a:t>12</a:t>
            </a:fld>
            <a:endParaRPr lang="fr-FR" dirty="0">
              <a:solidFill>
                <a:prstClr val="black">
                  <a:tint val="75000"/>
                </a:prstClr>
              </a:solidFill>
            </a:endParaRPr>
          </a:p>
        </p:txBody>
      </p:sp>
      <p:sp>
        <p:nvSpPr>
          <p:cNvPr id="8" name="Rectangle 2"/>
          <p:cNvSpPr txBox="1">
            <a:spLocks noChangeArrowheads="1"/>
          </p:cNvSpPr>
          <p:nvPr/>
        </p:nvSpPr>
        <p:spPr>
          <a:xfrm>
            <a:off x="326186" y="2564904"/>
            <a:ext cx="8748463" cy="3120942"/>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623888" indent="-260350" algn="l">
              <a:spcBef>
                <a:spcPts val="600"/>
              </a:spcBef>
              <a:buFont typeface="Wingdings" panose="05000000000000000000" pitchFamily="2" charset="2"/>
              <a:buChar char="ü"/>
            </a:pPr>
            <a:r>
              <a:rPr lang="fr-FR" sz="2200" b="1" dirty="0" smtClean="0">
                <a:sym typeface="Wingdings" pitchFamily="2" charset="2"/>
              </a:rPr>
              <a:t>Différences entre les incriminations suggérées par ces instruments </a:t>
            </a:r>
          </a:p>
          <a:p>
            <a:pPr marL="623888" algn="l">
              <a:spcBef>
                <a:spcPts val="600"/>
              </a:spcBef>
            </a:pPr>
            <a:r>
              <a:rPr lang="fr-FR" sz="2200" dirty="0" smtClean="0">
                <a:sym typeface="Wingdings" pitchFamily="2" charset="2"/>
              </a:rPr>
              <a:t>Exemple :</a:t>
            </a:r>
          </a:p>
          <a:p>
            <a:pPr marL="900113" indent="-276225" algn="l">
              <a:spcBef>
                <a:spcPts val="600"/>
              </a:spcBef>
              <a:buFont typeface="Arial" panose="020B0604020202020204" pitchFamily="34" charset="0"/>
              <a:buChar char="•"/>
            </a:pPr>
            <a:r>
              <a:rPr lang="fr-FR" sz="2200" dirty="0" smtClean="0">
                <a:sym typeface="Wingdings" pitchFamily="2" charset="2"/>
              </a:rPr>
              <a:t>DCC 2008 : </a:t>
            </a:r>
            <a:r>
              <a:rPr lang="fr-FR" sz="2200" b="1" dirty="0" smtClean="0">
                <a:sym typeface="Wingdings" pitchFamily="2" charset="2"/>
              </a:rPr>
              <a:t>incitation publique à la violence</a:t>
            </a:r>
          </a:p>
          <a:p>
            <a:pPr marL="987425" algn="l">
              <a:spcBef>
                <a:spcPts val="0"/>
              </a:spcBef>
            </a:pPr>
            <a:r>
              <a:rPr lang="fr-FR" sz="2200" dirty="0" smtClean="0">
                <a:sym typeface="Wingdings" pitchFamily="2" charset="2"/>
              </a:rPr>
              <a:t>… contexte : (éventuellement) </a:t>
            </a:r>
            <a:r>
              <a:rPr lang="fr-FR" sz="2200" b="1" dirty="0" smtClean="0">
                <a:sym typeface="Wingdings" pitchFamily="2" charset="2"/>
              </a:rPr>
              <a:t>de manière à troubler </a:t>
            </a:r>
            <a:r>
              <a:rPr lang="fr-FR" sz="2200" dirty="0" smtClean="0">
                <a:sym typeface="Wingdings" pitchFamily="2" charset="2"/>
              </a:rPr>
              <a:t>l’ordre public ou menaçante, abusive, insultante </a:t>
            </a:r>
          </a:p>
          <a:p>
            <a:pPr marL="900113" indent="-276225" algn="l">
              <a:spcBef>
                <a:spcPts val="600"/>
              </a:spcBef>
              <a:buFont typeface="Arial" panose="020B0604020202020204" pitchFamily="34" charset="0"/>
              <a:buChar char="•"/>
            </a:pPr>
            <a:r>
              <a:rPr lang="fr-FR" sz="2200" dirty="0" smtClean="0">
                <a:sym typeface="Wingdings" pitchFamily="2" charset="2"/>
              </a:rPr>
              <a:t>Protocole </a:t>
            </a:r>
            <a:r>
              <a:rPr lang="fr-FR" sz="2200" dirty="0" err="1" smtClean="0">
                <a:sym typeface="Wingdings" pitchFamily="2" charset="2"/>
              </a:rPr>
              <a:t>add</a:t>
            </a:r>
            <a:r>
              <a:rPr lang="fr-FR" sz="2200" dirty="0" smtClean="0">
                <a:sym typeface="Wingdings" pitchFamily="2" charset="2"/>
              </a:rPr>
              <a:t>. CoE : </a:t>
            </a:r>
            <a:r>
              <a:rPr lang="fr-FR" sz="2200" b="1" dirty="0" smtClean="0">
                <a:sym typeface="Wingdings" pitchFamily="2" charset="2"/>
              </a:rPr>
              <a:t>préconisation, promotion</a:t>
            </a:r>
            <a:r>
              <a:rPr lang="fr-FR" sz="2200" b="1" dirty="0">
                <a:sym typeface="Wingdings" pitchFamily="2" charset="2"/>
              </a:rPr>
              <a:t> </a:t>
            </a:r>
            <a:r>
              <a:rPr lang="fr-FR" sz="2200" b="1" dirty="0" smtClean="0">
                <a:sym typeface="Wingdings" pitchFamily="2" charset="2"/>
              </a:rPr>
              <a:t>ou incitation </a:t>
            </a:r>
            <a:r>
              <a:rPr lang="fr-FR" sz="2200" dirty="0" smtClean="0">
                <a:sym typeface="Wingdings" pitchFamily="2" charset="2"/>
              </a:rPr>
              <a:t>publique à la </a:t>
            </a:r>
            <a:r>
              <a:rPr lang="fr-FR" sz="2200" b="1" dirty="0" smtClean="0">
                <a:sym typeface="Wingdings" pitchFamily="2" charset="2"/>
              </a:rPr>
              <a:t>haine, discrimination ou violence  </a:t>
            </a:r>
          </a:p>
          <a:p>
            <a:pPr marL="987425" algn="l">
              <a:spcBef>
                <a:spcPts val="0"/>
              </a:spcBef>
            </a:pPr>
            <a:r>
              <a:rPr lang="fr-FR" sz="2200" dirty="0" smtClean="0">
                <a:sym typeface="Wingdings" pitchFamily="2" charset="2"/>
              </a:rPr>
              <a:t>… contexte : </a:t>
            </a:r>
            <a:r>
              <a:rPr lang="fr-FR" sz="2200" b="1" dirty="0" smtClean="0">
                <a:sym typeface="Wingdings" pitchFamily="2" charset="2"/>
              </a:rPr>
              <a:t>par le biais d’un système informatique</a:t>
            </a:r>
          </a:p>
        </p:txBody>
      </p:sp>
    </p:spTree>
    <p:extLst>
      <p:ext uri="{BB962C8B-B14F-4D97-AF65-F5344CB8AC3E}">
        <p14:creationId xmlns:p14="http://schemas.microsoft.com/office/powerpoint/2010/main" val="3272139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76785" y="1100146"/>
            <a:ext cx="8748463" cy="5399047"/>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1200"/>
              </a:spcBef>
            </a:pPr>
            <a:r>
              <a:rPr lang="fr-FR" sz="2200" b="1" dirty="0">
                <a:solidFill>
                  <a:schemeClr val="bg1">
                    <a:lumMod val="50000"/>
                  </a:schemeClr>
                </a:solidFill>
              </a:rPr>
              <a:t>1. Grandes disparités entre les législations – causes apparentes </a:t>
            </a:r>
            <a:endParaRPr lang="fr-FR" sz="2200" dirty="0">
              <a:solidFill>
                <a:schemeClr val="bg1">
                  <a:lumMod val="50000"/>
                </a:schemeClr>
              </a:solidFill>
            </a:endParaRPr>
          </a:p>
          <a:p>
            <a:pPr marL="536575" indent="-274638" algn="l">
              <a:spcBef>
                <a:spcPts val="600"/>
              </a:spcBef>
              <a:buFont typeface="Wingdings" panose="05000000000000000000" pitchFamily="2" charset="2"/>
              <a:buChar char="ü"/>
            </a:pPr>
            <a:r>
              <a:rPr lang="fr-FR" sz="2200" b="1" dirty="0" smtClean="0">
                <a:sym typeface="Wingdings" pitchFamily="2" charset="2"/>
              </a:rPr>
              <a:t>Transpositions imparfaites </a:t>
            </a:r>
            <a:r>
              <a:rPr lang="fr-FR" sz="2200" dirty="0" smtClean="0">
                <a:sym typeface="Wingdings" pitchFamily="2" charset="2"/>
              </a:rPr>
              <a:t>– Exemple (art. 1, 1, c et d DCC)</a:t>
            </a:r>
          </a:p>
          <a:p>
            <a:pPr marL="536575" algn="l">
              <a:spcBef>
                <a:spcPts val="600"/>
              </a:spcBef>
            </a:pPr>
            <a:r>
              <a:rPr lang="fr-FR" sz="2200" dirty="0" smtClean="0"/>
              <a:t>Seul Chypre réprime l’apologie</a:t>
            </a:r>
            <a:r>
              <a:rPr lang="fr-FR" sz="2200" dirty="0"/>
              <a:t>, </a:t>
            </a:r>
            <a:r>
              <a:rPr lang="fr-FR" sz="2200" dirty="0" smtClean="0"/>
              <a:t>négation </a:t>
            </a:r>
            <a:r>
              <a:rPr lang="fr-FR" sz="2200" dirty="0"/>
              <a:t>ou </a:t>
            </a:r>
            <a:r>
              <a:rPr lang="fr-FR" sz="2200" dirty="0" smtClean="0"/>
              <a:t>banalisation </a:t>
            </a:r>
            <a:r>
              <a:rPr lang="fr-FR" sz="2200" dirty="0"/>
              <a:t>grossière </a:t>
            </a:r>
            <a:r>
              <a:rPr lang="fr-FR" sz="2200" dirty="0" smtClean="0"/>
              <a:t>publiques des </a:t>
            </a:r>
            <a:r>
              <a:rPr lang="fr-FR" sz="2200" dirty="0"/>
              <a:t>crimes de génocide, </a:t>
            </a:r>
            <a:r>
              <a:rPr lang="fr-FR" sz="2200" dirty="0" smtClean="0"/>
              <a:t>contre l’humanité, de guerre et contre la paix visant une personne ou un </a:t>
            </a:r>
            <a:r>
              <a:rPr lang="fr-FR" sz="2200" dirty="0"/>
              <a:t>groupe </a:t>
            </a:r>
            <a:r>
              <a:rPr lang="fr-FR" sz="2200" dirty="0" smtClean="0"/>
              <a:t>défini </a:t>
            </a:r>
            <a:r>
              <a:rPr lang="fr-FR" sz="2200" dirty="0"/>
              <a:t>par référence à la race</a:t>
            </a:r>
            <a:r>
              <a:rPr lang="fr-FR" sz="2200" dirty="0" smtClean="0"/>
              <a:t>, la </a:t>
            </a:r>
            <a:r>
              <a:rPr lang="fr-FR" sz="2200" dirty="0"/>
              <a:t>couleur, la religion, l’ascendance ou l’origine nationale </a:t>
            </a:r>
            <a:r>
              <a:rPr lang="fr-FR" sz="2200" dirty="0" smtClean="0"/>
              <a:t>ou ethnique </a:t>
            </a:r>
            <a:r>
              <a:rPr lang="fr-FR" sz="2200" dirty="0"/>
              <a:t>lorsque le comportement est exercé d’une </a:t>
            </a:r>
            <a:r>
              <a:rPr lang="fr-FR" sz="2200" dirty="0" smtClean="0"/>
              <a:t>manière qui </a:t>
            </a:r>
            <a:r>
              <a:rPr lang="fr-FR" sz="2200" dirty="0"/>
              <a:t>risque d’inciter à la violence ou à la haine à l’égard </a:t>
            </a:r>
            <a:r>
              <a:rPr lang="fr-FR" sz="2200" dirty="0" smtClean="0"/>
              <a:t>d’un groupe / d’une personne</a:t>
            </a:r>
            <a:endParaRPr lang="fr-FR" sz="2200" dirty="0">
              <a:sym typeface="Wingdings" pitchFamily="2" charset="2"/>
            </a:endParaRPr>
          </a:p>
          <a:p>
            <a:pPr marL="877888" indent="-342900" algn="l">
              <a:spcBef>
                <a:spcPts val="600"/>
              </a:spcBef>
              <a:buFont typeface="Wingdings"/>
              <a:buChar char="à"/>
            </a:pPr>
            <a:r>
              <a:rPr lang="en-GB" sz="2200" dirty="0" smtClean="0"/>
              <a:t>Limité à </a:t>
            </a:r>
            <a:r>
              <a:rPr lang="en-GB" sz="2200" dirty="0" err="1" smtClean="0"/>
              <a:t>l’holocauste</a:t>
            </a:r>
            <a:r>
              <a:rPr lang="en-GB" sz="2200" dirty="0" smtClean="0"/>
              <a:t> / national </a:t>
            </a:r>
            <a:r>
              <a:rPr lang="en-GB" sz="2200" dirty="0" err="1" smtClean="0"/>
              <a:t>socialisme</a:t>
            </a:r>
            <a:r>
              <a:rPr lang="en-GB" sz="2200" dirty="0" smtClean="0"/>
              <a:t> </a:t>
            </a:r>
            <a:r>
              <a:rPr lang="en-GB" sz="2200" dirty="0" err="1" smtClean="0"/>
              <a:t>dans</a:t>
            </a:r>
            <a:r>
              <a:rPr lang="en-GB" sz="2200" dirty="0" smtClean="0"/>
              <a:t> 3 pays</a:t>
            </a:r>
          </a:p>
          <a:p>
            <a:pPr marL="877888" indent="-342900" algn="l">
              <a:spcBef>
                <a:spcPts val="600"/>
              </a:spcBef>
              <a:buFont typeface="Wingdings"/>
              <a:buChar char="à"/>
            </a:pPr>
            <a:r>
              <a:rPr lang="en-GB" sz="2200" dirty="0" smtClean="0"/>
              <a:t>Non </a:t>
            </a:r>
            <a:r>
              <a:rPr lang="en-GB" sz="2200" dirty="0" err="1" smtClean="0"/>
              <a:t>puni</a:t>
            </a:r>
            <a:r>
              <a:rPr lang="en-GB" sz="2200" dirty="0" smtClean="0"/>
              <a:t> </a:t>
            </a:r>
            <a:r>
              <a:rPr lang="en-GB" sz="2200" dirty="0" err="1" smtClean="0"/>
              <a:t>dans</a:t>
            </a:r>
            <a:r>
              <a:rPr lang="en-GB" sz="2200" dirty="0" smtClean="0"/>
              <a:t> un pays</a:t>
            </a:r>
            <a:r>
              <a:rPr lang="fr-FR" sz="2200" dirty="0" smtClean="0"/>
              <a:t>; </a:t>
            </a:r>
          </a:p>
          <a:p>
            <a:pPr marL="877888" indent="-342900" algn="l">
              <a:spcBef>
                <a:spcPts val="600"/>
              </a:spcBef>
              <a:buFont typeface="Wingdings"/>
              <a:buChar char="à"/>
            </a:pPr>
            <a:r>
              <a:rPr lang="fr-FR" sz="2200" dirty="0" smtClean="0"/>
              <a:t>Partiellement puni dans les autres</a:t>
            </a:r>
          </a:p>
        </p:txBody>
      </p:sp>
      <p:sp>
        <p:nvSpPr>
          <p:cNvPr id="6" name="Rectangle 3"/>
          <p:cNvSpPr txBox="1">
            <a:spLocks noChangeArrowheads="1"/>
          </p:cNvSpPr>
          <p:nvPr/>
        </p:nvSpPr>
        <p:spPr>
          <a:xfrm>
            <a:off x="179512" y="6525344"/>
            <a:ext cx="8712967" cy="332655"/>
          </a:xfrm>
          <a:prstGeom prst="rect">
            <a:avLst/>
          </a:prstGeom>
          <a:noFill/>
          <a:ln>
            <a:noFill/>
            <a:miter lim="800000"/>
            <a:headEnd/>
            <a:tailEnd/>
          </a:ln>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90000"/>
              </a:lnSpc>
            </a:pPr>
            <a:r>
              <a:rPr lang="fr-FR" sz="1600" dirty="0">
                <a:solidFill>
                  <a:prstClr val="black"/>
                </a:solidFill>
              </a:rPr>
              <a:t>Du discours de haine en ligne au cyber-terrorisme –  Montpellier - 8 février 2017</a:t>
            </a:r>
          </a:p>
          <a:p>
            <a:pPr algn="ctr">
              <a:lnSpc>
                <a:spcPct val="90000"/>
              </a:lnSpc>
            </a:pPr>
            <a:endParaRPr lang="fr-FR" sz="1500" i="1" dirty="0">
              <a:solidFill>
                <a:prstClr val="black"/>
              </a:solidFill>
            </a:endParaRPr>
          </a:p>
        </p:txBody>
      </p:sp>
      <p:sp>
        <p:nvSpPr>
          <p:cNvPr id="7" name="ZoneTexte 6"/>
          <p:cNvSpPr txBox="1"/>
          <p:nvPr/>
        </p:nvSpPr>
        <p:spPr>
          <a:xfrm>
            <a:off x="481068" y="404664"/>
            <a:ext cx="8195389" cy="461665"/>
          </a:xfrm>
          <a:prstGeom prst="rect">
            <a:avLst/>
          </a:prstGeom>
          <a:noFill/>
        </p:spPr>
        <p:txBody>
          <a:bodyPr wrap="square" rtlCol="0">
            <a:spAutoFit/>
          </a:bodyPr>
          <a:lstStyle/>
          <a:p>
            <a:r>
              <a:rPr lang="fr-FR" sz="2400" b="1" dirty="0" smtClean="0">
                <a:solidFill>
                  <a:srgbClr val="7B728C"/>
                </a:solidFill>
              </a:rPr>
              <a:t>Etude </a:t>
            </a:r>
            <a:r>
              <a:rPr lang="fr-FR" sz="2400" b="1" dirty="0">
                <a:solidFill>
                  <a:srgbClr val="7B728C"/>
                </a:solidFill>
              </a:rPr>
              <a:t>comparée des législations de 10 </a:t>
            </a:r>
            <a:r>
              <a:rPr lang="fr-FR" sz="2400" b="1" dirty="0" smtClean="0">
                <a:solidFill>
                  <a:srgbClr val="7B728C"/>
                </a:solidFill>
              </a:rPr>
              <a:t>Etats membres </a:t>
            </a:r>
            <a:r>
              <a:rPr lang="fr-FR" sz="2400" b="1" dirty="0">
                <a:solidFill>
                  <a:srgbClr val="7B728C"/>
                </a:solidFill>
              </a:rPr>
              <a:t>de </a:t>
            </a:r>
            <a:r>
              <a:rPr lang="fr-FR" sz="2400" b="1" dirty="0" smtClean="0">
                <a:solidFill>
                  <a:srgbClr val="7B728C"/>
                </a:solidFill>
              </a:rPr>
              <a:t>l’UE</a:t>
            </a:r>
            <a:endParaRPr lang="fr-FR" sz="2400" b="1" dirty="0">
              <a:solidFill>
                <a:srgbClr val="7B728C"/>
              </a:solidFill>
            </a:endParaRPr>
          </a:p>
        </p:txBody>
      </p:sp>
      <p:sp>
        <p:nvSpPr>
          <p:cNvPr id="3" name="Espace réservé du numéro de diapositive 2"/>
          <p:cNvSpPr>
            <a:spLocks noGrp="1"/>
          </p:cNvSpPr>
          <p:nvPr>
            <p:ph type="sldNum" sz="quarter" idx="12"/>
          </p:nvPr>
        </p:nvSpPr>
        <p:spPr/>
        <p:txBody>
          <a:bodyPr/>
          <a:lstStyle/>
          <a:p>
            <a:fld id="{3DA285B4-A819-4B02-AD61-AE9577D3EDAB}" type="slidenum">
              <a:rPr lang="fr-FR" smtClean="0">
                <a:solidFill>
                  <a:prstClr val="black">
                    <a:tint val="75000"/>
                  </a:prstClr>
                </a:solidFill>
              </a:rPr>
              <a:pPr/>
              <a:t>13</a:t>
            </a:fld>
            <a:endParaRPr lang="fr-FR" dirty="0">
              <a:solidFill>
                <a:prstClr val="black">
                  <a:tint val="75000"/>
                </a:prstClr>
              </a:solidFill>
            </a:endParaRPr>
          </a:p>
        </p:txBody>
      </p:sp>
    </p:spTree>
    <p:extLst>
      <p:ext uri="{BB962C8B-B14F-4D97-AF65-F5344CB8AC3E}">
        <p14:creationId xmlns:p14="http://schemas.microsoft.com/office/powerpoint/2010/main" val="9234280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76785" y="1100146"/>
            <a:ext cx="8748463" cy="5399047"/>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1200"/>
              </a:spcBef>
            </a:pPr>
            <a:r>
              <a:rPr lang="fr-FR" sz="2200" b="1" dirty="0">
                <a:solidFill>
                  <a:schemeClr val="bg1">
                    <a:lumMod val="50000"/>
                  </a:schemeClr>
                </a:solidFill>
              </a:rPr>
              <a:t>1. Grandes disparités entre les législations – causes apparentes </a:t>
            </a:r>
            <a:endParaRPr lang="fr-FR" sz="2200" dirty="0">
              <a:solidFill>
                <a:schemeClr val="bg1">
                  <a:lumMod val="50000"/>
                </a:schemeClr>
              </a:solidFill>
            </a:endParaRPr>
          </a:p>
          <a:p>
            <a:pPr marL="536575" indent="-274638" algn="l">
              <a:spcBef>
                <a:spcPts val="600"/>
              </a:spcBef>
              <a:buFont typeface="Wingdings" panose="05000000000000000000" pitchFamily="2" charset="2"/>
              <a:buChar char="ü"/>
            </a:pPr>
            <a:r>
              <a:rPr lang="fr-FR" sz="2200" b="1" dirty="0" smtClean="0">
                <a:sym typeface="Wingdings" pitchFamily="2" charset="2"/>
              </a:rPr>
              <a:t>Transpositions sans réflexion d’ensemble sur le droit pénal substantiel, qui maintiennent les différences entre instruments internationaux et des dispositions locales préexistantes </a:t>
            </a:r>
            <a:endParaRPr lang="fr-FR" sz="2200" dirty="0" smtClean="0">
              <a:sym typeface="Wingdings" pitchFamily="2" charset="2"/>
            </a:endParaRPr>
          </a:p>
          <a:p>
            <a:pPr marL="534988" algn="l">
              <a:spcBef>
                <a:spcPts val="600"/>
              </a:spcBef>
            </a:pPr>
            <a:r>
              <a:rPr lang="fr-FR" sz="2200" dirty="0" smtClean="0">
                <a:sym typeface="Wingdings" pitchFamily="2" charset="2"/>
              </a:rPr>
              <a:t> Peuvent être trouvées plusieurs incriminations susceptibles de sanctionner de même faits, mais ne prenant pas en compte les mêmes circonstances (motivations, effet sur l’ordre public</a:t>
            </a:r>
            <a:r>
              <a:rPr lang="fr-FR" sz="2200" dirty="0">
                <a:sym typeface="Wingdings" pitchFamily="2" charset="2"/>
              </a:rPr>
              <a:t>, </a:t>
            </a:r>
            <a:r>
              <a:rPr lang="fr-FR" sz="2200" dirty="0" smtClean="0">
                <a:sym typeface="Wingdings" pitchFamily="2" charset="2"/>
              </a:rPr>
              <a:t>effet sur le public -acte </a:t>
            </a:r>
            <a:r>
              <a:rPr lang="fr-FR" sz="2200" dirty="0">
                <a:sym typeface="Wingdings" pitchFamily="2" charset="2"/>
              </a:rPr>
              <a:t>incitant ou susceptible </a:t>
            </a:r>
            <a:r>
              <a:rPr lang="fr-FR" sz="2200" dirty="0" smtClean="0">
                <a:sym typeface="Wingdings" pitchFamily="2" charset="2"/>
              </a:rPr>
              <a:t>d’inciter-…) selon le contexte (informatique, presse, expression publique…)</a:t>
            </a:r>
          </a:p>
        </p:txBody>
      </p:sp>
      <p:sp>
        <p:nvSpPr>
          <p:cNvPr id="6" name="Rectangle 3"/>
          <p:cNvSpPr txBox="1">
            <a:spLocks noChangeArrowheads="1"/>
          </p:cNvSpPr>
          <p:nvPr/>
        </p:nvSpPr>
        <p:spPr>
          <a:xfrm>
            <a:off x="179512" y="6525344"/>
            <a:ext cx="8712967" cy="332655"/>
          </a:xfrm>
          <a:prstGeom prst="rect">
            <a:avLst/>
          </a:prstGeom>
          <a:noFill/>
          <a:ln>
            <a:noFill/>
            <a:miter lim="800000"/>
            <a:headEnd/>
            <a:tailEnd/>
          </a:ln>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90000"/>
              </a:lnSpc>
            </a:pPr>
            <a:r>
              <a:rPr lang="fr-FR" sz="1600" dirty="0">
                <a:solidFill>
                  <a:prstClr val="black"/>
                </a:solidFill>
              </a:rPr>
              <a:t>Du discours de haine en ligne au cyber-terrorisme –  Montpellier - 8 février 2017</a:t>
            </a:r>
          </a:p>
          <a:p>
            <a:pPr algn="ctr">
              <a:lnSpc>
                <a:spcPct val="90000"/>
              </a:lnSpc>
            </a:pPr>
            <a:endParaRPr lang="fr-FR" sz="1500" i="1" dirty="0">
              <a:solidFill>
                <a:prstClr val="black"/>
              </a:solidFill>
            </a:endParaRPr>
          </a:p>
        </p:txBody>
      </p:sp>
      <p:sp>
        <p:nvSpPr>
          <p:cNvPr id="7" name="ZoneTexte 6"/>
          <p:cNvSpPr txBox="1"/>
          <p:nvPr/>
        </p:nvSpPr>
        <p:spPr>
          <a:xfrm>
            <a:off x="481068" y="404664"/>
            <a:ext cx="8195389" cy="461665"/>
          </a:xfrm>
          <a:prstGeom prst="rect">
            <a:avLst/>
          </a:prstGeom>
          <a:noFill/>
        </p:spPr>
        <p:txBody>
          <a:bodyPr wrap="square" rtlCol="0">
            <a:spAutoFit/>
          </a:bodyPr>
          <a:lstStyle/>
          <a:p>
            <a:r>
              <a:rPr lang="fr-FR" sz="2400" b="1" dirty="0" smtClean="0">
                <a:solidFill>
                  <a:srgbClr val="7B728C"/>
                </a:solidFill>
              </a:rPr>
              <a:t>Etude </a:t>
            </a:r>
            <a:r>
              <a:rPr lang="fr-FR" sz="2400" b="1" dirty="0">
                <a:solidFill>
                  <a:srgbClr val="7B728C"/>
                </a:solidFill>
              </a:rPr>
              <a:t>comparée des législations de 10 </a:t>
            </a:r>
            <a:r>
              <a:rPr lang="fr-FR" sz="2400" b="1" dirty="0" smtClean="0">
                <a:solidFill>
                  <a:srgbClr val="7B728C"/>
                </a:solidFill>
              </a:rPr>
              <a:t>Etats membres </a:t>
            </a:r>
            <a:r>
              <a:rPr lang="fr-FR" sz="2400" b="1" dirty="0">
                <a:solidFill>
                  <a:srgbClr val="7B728C"/>
                </a:solidFill>
              </a:rPr>
              <a:t>de </a:t>
            </a:r>
            <a:r>
              <a:rPr lang="fr-FR" sz="2400" b="1" dirty="0" smtClean="0">
                <a:solidFill>
                  <a:srgbClr val="7B728C"/>
                </a:solidFill>
              </a:rPr>
              <a:t>l’UE</a:t>
            </a:r>
            <a:endParaRPr lang="fr-FR" sz="2400" b="1" dirty="0">
              <a:solidFill>
                <a:srgbClr val="7B728C"/>
              </a:solidFill>
            </a:endParaRPr>
          </a:p>
        </p:txBody>
      </p:sp>
      <p:sp>
        <p:nvSpPr>
          <p:cNvPr id="3" name="Espace réservé du numéro de diapositive 2"/>
          <p:cNvSpPr>
            <a:spLocks noGrp="1"/>
          </p:cNvSpPr>
          <p:nvPr>
            <p:ph type="sldNum" sz="quarter" idx="12"/>
          </p:nvPr>
        </p:nvSpPr>
        <p:spPr/>
        <p:txBody>
          <a:bodyPr/>
          <a:lstStyle/>
          <a:p>
            <a:fld id="{3DA285B4-A819-4B02-AD61-AE9577D3EDAB}" type="slidenum">
              <a:rPr lang="fr-FR" smtClean="0">
                <a:solidFill>
                  <a:prstClr val="black">
                    <a:tint val="75000"/>
                  </a:prstClr>
                </a:solidFill>
              </a:rPr>
              <a:pPr/>
              <a:t>14</a:t>
            </a:fld>
            <a:endParaRPr lang="fr-FR" dirty="0">
              <a:solidFill>
                <a:prstClr val="black">
                  <a:tint val="75000"/>
                </a:prstClr>
              </a:solidFill>
            </a:endParaRPr>
          </a:p>
        </p:txBody>
      </p:sp>
    </p:spTree>
    <p:extLst>
      <p:ext uri="{BB962C8B-B14F-4D97-AF65-F5344CB8AC3E}">
        <p14:creationId xmlns:p14="http://schemas.microsoft.com/office/powerpoint/2010/main" val="31836661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76785" y="1100146"/>
            <a:ext cx="8748463" cy="5399047"/>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1200"/>
              </a:spcBef>
            </a:pPr>
            <a:r>
              <a:rPr lang="fr-FR" sz="2300" b="1" dirty="0" smtClean="0">
                <a:sym typeface="Wingdings" pitchFamily="2" charset="2"/>
              </a:rPr>
              <a:t>2. Classification </a:t>
            </a:r>
            <a:r>
              <a:rPr lang="fr-FR" sz="2300" b="1" dirty="0">
                <a:sym typeface="Wingdings" pitchFamily="2" charset="2"/>
              </a:rPr>
              <a:t>intermédiaire des comportements </a:t>
            </a:r>
            <a:r>
              <a:rPr lang="fr-FR" sz="2300" b="1" dirty="0" smtClean="0">
                <a:sym typeface="Wingdings" pitchFamily="2" charset="2"/>
              </a:rPr>
              <a:t>illégaux </a:t>
            </a:r>
            <a:r>
              <a:rPr lang="fr-FR" sz="2300" b="1" dirty="0">
                <a:sym typeface="Wingdings" pitchFamily="2" charset="2"/>
              </a:rPr>
              <a:t>(incluant les interdits civils et administratifs) en </a:t>
            </a:r>
            <a:r>
              <a:rPr lang="fr-FR" sz="2300" b="1" dirty="0" smtClean="0">
                <a:sym typeface="Wingdings" pitchFamily="2" charset="2"/>
              </a:rPr>
              <a:t>trois </a:t>
            </a:r>
            <a:r>
              <a:rPr lang="fr-FR" sz="2300" b="1" dirty="0">
                <a:sym typeface="Wingdings" pitchFamily="2" charset="2"/>
              </a:rPr>
              <a:t>grandes </a:t>
            </a:r>
            <a:r>
              <a:rPr lang="fr-FR" sz="2300" b="1" dirty="0" smtClean="0">
                <a:sym typeface="Wingdings" pitchFamily="2" charset="2"/>
              </a:rPr>
              <a:t>catégories</a:t>
            </a:r>
            <a:endParaRPr lang="fr-FR" sz="2300" b="1" dirty="0" smtClean="0"/>
          </a:p>
          <a:p>
            <a:pPr marL="261937" algn="l">
              <a:spcBef>
                <a:spcPts val="1200"/>
              </a:spcBef>
            </a:pPr>
            <a:r>
              <a:rPr lang="fr-FR" sz="2200" dirty="0" smtClean="0">
                <a:sym typeface="Wingdings" pitchFamily="2" charset="2"/>
              </a:rPr>
              <a:t>1. Comportements illégaux dans tous ou presque les Etats étudiés</a:t>
            </a:r>
          </a:p>
          <a:p>
            <a:pPr marL="261937" algn="l">
              <a:spcBef>
                <a:spcPts val="1200"/>
              </a:spcBef>
            </a:pPr>
            <a:r>
              <a:rPr lang="fr-FR" sz="2200" dirty="0" smtClean="0">
                <a:sym typeface="Wingdings" pitchFamily="2" charset="2"/>
              </a:rPr>
              <a:t>2. Comportements illégaux ou partiellement illégaux dans une majorité d’Etats étudiés</a:t>
            </a:r>
          </a:p>
          <a:p>
            <a:pPr marL="261937" algn="l">
              <a:spcBef>
                <a:spcPts val="1200"/>
              </a:spcBef>
            </a:pPr>
            <a:r>
              <a:rPr lang="fr-FR" sz="2200" dirty="0" smtClean="0">
                <a:sym typeface="Wingdings" pitchFamily="2" charset="2"/>
              </a:rPr>
              <a:t>3. Comportements illégaux dans une minorité d’Etats étudiés</a:t>
            </a:r>
          </a:p>
        </p:txBody>
      </p:sp>
      <p:sp>
        <p:nvSpPr>
          <p:cNvPr id="6" name="Rectangle 3"/>
          <p:cNvSpPr txBox="1">
            <a:spLocks noChangeArrowheads="1"/>
          </p:cNvSpPr>
          <p:nvPr/>
        </p:nvSpPr>
        <p:spPr>
          <a:xfrm>
            <a:off x="179512" y="6525344"/>
            <a:ext cx="8712967" cy="332655"/>
          </a:xfrm>
          <a:prstGeom prst="rect">
            <a:avLst/>
          </a:prstGeom>
          <a:noFill/>
          <a:ln>
            <a:noFill/>
            <a:miter lim="800000"/>
            <a:headEnd/>
            <a:tailEnd/>
          </a:ln>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90000"/>
              </a:lnSpc>
            </a:pPr>
            <a:r>
              <a:rPr lang="fr-FR" sz="1600" dirty="0">
                <a:solidFill>
                  <a:prstClr val="black"/>
                </a:solidFill>
              </a:rPr>
              <a:t>Du discours de haine en ligne au cyber-terrorisme –  Montpellier - 8 février 2017</a:t>
            </a:r>
          </a:p>
          <a:p>
            <a:pPr algn="ctr">
              <a:lnSpc>
                <a:spcPct val="90000"/>
              </a:lnSpc>
            </a:pPr>
            <a:endParaRPr lang="fr-FR" sz="1500" i="1" dirty="0">
              <a:solidFill>
                <a:prstClr val="black"/>
              </a:solidFill>
            </a:endParaRPr>
          </a:p>
        </p:txBody>
      </p:sp>
      <p:sp>
        <p:nvSpPr>
          <p:cNvPr id="7" name="ZoneTexte 6"/>
          <p:cNvSpPr txBox="1"/>
          <p:nvPr/>
        </p:nvSpPr>
        <p:spPr>
          <a:xfrm>
            <a:off x="481068" y="404664"/>
            <a:ext cx="8195389" cy="461665"/>
          </a:xfrm>
          <a:prstGeom prst="rect">
            <a:avLst/>
          </a:prstGeom>
          <a:noFill/>
        </p:spPr>
        <p:txBody>
          <a:bodyPr wrap="square" rtlCol="0">
            <a:spAutoFit/>
          </a:bodyPr>
          <a:lstStyle/>
          <a:p>
            <a:r>
              <a:rPr lang="fr-FR" sz="2400" b="1" dirty="0" smtClean="0">
                <a:solidFill>
                  <a:srgbClr val="7B728C"/>
                </a:solidFill>
              </a:rPr>
              <a:t>Etude </a:t>
            </a:r>
            <a:r>
              <a:rPr lang="fr-FR" sz="2400" b="1" dirty="0">
                <a:solidFill>
                  <a:srgbClr val="7B728C"/>
                </a:solidFill>
              </a:rPr>
              <a:t>comparée des législations de 10 </a:t>
            </a:r>
            <a:r>
              <a:rPr lang="fr-FR" sz="2400" b="1" dirty="0" smtClean="0">
                <a:solidFill>
                  <a:srgbClr val="7B728C"/>
                </a:solidFill>
              </a:rPr>
              <a:t>Etats membres </a:t>
            </a:r>
            <a:r>
              <a:rPr lang="fr-FR" sz="2400" b="1" dirty="0">
                <a:solidFill>
                  <a:srgbClr val="7B728C"/>
                </a:solidFill>
              </a:rPr>
              <a:t>de </a:t>
            </a:r>
            <a:r>
              <a:rPr lang="fr-FR" sz="2400" b="1" dirty="0" smtClean="0">
                <a:solidFill>
                  <a:srgbClr val="7B728C"/>
                </a:solidFill>
              </a:rPr>
              <a:t>l’UE</a:t>
            </a:r>
            <a:endParaRPr lang="fr-FR" sz="2400" b="1" dirty="0">
              <a:solidFill>
                <a:srgbClr val="7B728C"/>
              </a:solidFill>
            </a:endParaRPr>
          </a:p>
        </p:txBody>
      </p:sp>
      <p:sp>
        <p:nvSpPr>
          <p:cNvPr id="3" name="Espace réservé du numéro de diapositive 2"/>
          <p:cNvSpPr>
            <a:spLocks noGrp="1"/>
          </p:cNvSpPr>
          <p:nvPr>
            <p:ph type="sldNum" sz="quarter" idx="12"/>
          </p:nvPr>
        </p:nvSpPr>
        <p:spPr/>
        <p:txBody>
          <a:bodyPr/>
          <a:lstStyle/>
          <a:p>
            <a:fld id="{3DA285B4-A819-4B02-AD61-AE9577D3EDAB}" type="slidenum">
              <a:rPr lang="fr-FR" smtClean="0">
                <a:solidFill>
                  <a:prstClr val="black">
                    <a:tint val="75000"/>
                  </a:prstClr>
                </a:solidFill>
              </a:rPr>
              <a:pPr/>
              <a:t>15</a:t>
            </a:fld>
            <a:endParaRPr lang="fr-FR" dirty="0">
              <a:solidFill>
                <a:prstClr val="black">
                  <a:tint val="75000"/>
                </a:prstClr>
              </a:solidFill>
            </a:endParaRPr>
          </a:p>
        </p:txBody>
      </p:sp>
    </p:spTree>
    <p:extLst>
      <p:ext uri="{BB962C8B-B14F-4D97-AF65-F5344CB8AC3E}">
        <p14:creationId xmlns:p14="http://schemas.microsoft.com/office/powerpoint/2010/main" val="12235269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76785" y="1100147"/>
            <a:ext cx="8748463" cy="1464758"/>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1200"/>
              </a:spcBef>
            </a:pPr>
            <a:r>
              <a:rPr lang="fr-FR" sz="2200" b="1" dirty="0" smtClean="0">
                <a:sym typeface="Wingdings" pitchFamily="2" charset="2"/>
              </a:rPr>
              <a:t>1. Comportements illégaux dans tous ou presque les Etats étudiés</a:t>
            </a:r>
          </a:p>
          <a:p>
            <a:pPr marL="604837" indent="-342900" algn="l">
              <a:spcBef>
                <a:spcPts val="600"/>
              </a:spcBef>
              <a:buFont typeface="Arial" panose="020B0604020202020204" pitchFamily="34" charset="0"/>
              <a:buChar char="•"/>
            </a:pPr>
            <a:r>
              <a:rPr lang="fr-FR" sz="2100" b="1" dirty="0" smtClean="0">
                <a:sym typeface="Wingdings" pitchFamily="2" charset="2"/>
              </a:rPr>
              <a:t>Incitation publique à la violence</a:t>
            </a:r>
            <a:r>
              <a:rPr lang="fr-FR" sz="2100" dirty="0" smtClean="0">
                <a:sym typeface="Wingdings" pitchFamily="2" charset="2"/>
              </a:rPr>
              <a:t>, haine ou discrimination </a:t>
            </a:r>
            <a:r>
              <a:rPr lang="fr-FR" sz="2100" dirty="0" smtClean="0">
                <a:solidFill>
                  <a:srgbClr val="007E39"/>
                </a:solidFill>
                <a:sym typeface="Wingdings" pitchFamily="2" charset="2"/>
              </a:rPr>
              <a:t>de personnes </a:t>
            </a:r>
            <a:r>
              <a:rPr lang="fr-FR" sz="2100" b="1" dirty="0" smtClean="0">
                <a:solidFill>
                  <a:srgbClr val="007E39"/>
                </a:solidFill>
                <a:sym typeface="Wingdings" pitchFamily="2" charset="2"/>
              </a:rPr>
              <a:t>et</a:t>
            </a:r>
            <a:r>
              <a:rPr lang="fr-FR" sz="2100" dirty="0" smtClean="0">
                <a:solidFill>
                  <a:srgbClr val="007E39"/>
                </a:solidFill>
                <a:sym typeface="Wingdings" pitchFamily="2" charset="2"/>
              </a:rPr>
              <a:t> groupes en raison de caractéristiques déterminées,</a:t>
            </a:r>
            <a:r>
              <a:rPr lang="fr-FR" sz="2100" dirty="0" smtClean="0">
                <a:solidFill>
                  <a:srgbClr val="00B050"/>
                </a:solidFill>
                <a:sym typeface="Wingdings" pitchFamily="2" charset="2"/>
              </a:rPr>
              <a:t> </a:t>
            </a:r>
            <a:r>
              <a:rPr lang="fr-FR" sz="2100" dirty="0" smtClean="0">
                <a:solidFill>
                  <a:srgbClr val="0070C0"/>
                </a:solidFill>
                <a:sym typeface="Wingdings" pitchFamily="2" charset="2"/>
              </a:rPr>
              <a:t>éventuellement conditionné (ordre public; menaçant/abusif/insultant</a:t>
            </a:r>
          </a:p>
        </p:txBody>
      </p:sp>
      <p:sp>
        <p:nvSpPr>
          <p:cNvPr id="6" name="Rectangle 3"/>
          <p:cNvSpPr txBox="1">
            <a:spLocks noChangeArrowheads="1"/>
          </p:cNvSpPr>
          <p:nvPr/>
        </p:nvSpPr>
        <p:spPr>
          <a:xfrm>
            <a:off x="179512" y="6525344"/>
            <a:ext cx="8712967" cy="332655"/>
          </a:xfrm>
          <a:prstGeom prst="rect">
            <a:avLst/>
          </a:prstGeom>
          <a:noFill/>
          <a:ln>
            <a:noFill/>
            <a:miter lim="800000"/>
            <a:headEnd/>
            <a:tailEnd/>
          </a:ln>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90000"/>
              </a:lnSpc>
            </a:pPr>
            <a:r>
              <a:rPr lang="fr-FR" sz="1600" dirty="0">
                <a:solidFill>
                  <a:prstClr val="black"/>
                </a:solidFill>
              </a:rPr>
              <a:t>Du discours de haine en ligne au cyber-terrorisme –  Montpellier - 8 février 2017</a:t>
            </a:r>
          </a:p>
          <a:p>
            <a:pPr algn="ctr">
              <a:lnSpc>
                <a:spcPct val="90000"/>
              </a:lnSpc>
            </a:pPr>
            <a:endParaRPr lang="fr-FR" sz="1500" i="1" dirty="0">
              <a:solidFill>
                <a:prstClr val="black"/>
              </a:solidFill>
            </a:endParaRPr>
          </a:p>
        </p:txBody>
      </p:sp>
      <p:sp>
        <p:nvSpPr>
          <p:cNvPr id="7" name="ZoneTexte 6"/>
          <p:cNvSpPr txBox="1"/>
          <p:nvPr/>
        </p:nvSpPr>
        <p:spPr>
          <a:xfrm>
            <a:off x="481068" y="404664"/>
            <a:ext cx="8195389" cy="461665"/>
          </a:xfrm>
          <a:prstGeom prst="rect">
            <a:avLst/>
          </a:prstGeom>
          <a:noFill/>
        </p:spPr>
        <p:txBody>
          <a:bodyPr wrap="square" rtlCol="0">
            <a:spAutoFit/>
          </a:bodyPr>
          <a:lstStyle/>
          <a:p>
            <a:r>
              <a:rPr lang="fr-FR" sz="2400" b="1" dirty="0" smtClean="0">
                <a:solidFill>
                  <a:srgbClr val="7B728C"/>
                </a:solidFill>
              </a:rPr>
              <a:t>Etude </a:t>
            </a:r>
            <a:r>
              <a:rPr lang="fr-FR" sz="2400" b="1" dirty="0">
                <a:solidFill>
                  <a:srgbClr val="7B728C"/>
                </a:solidFill>
              </a:rPr>
              <a:t>comparée des législations de 10 </a:t>
            </a:r>
            <a:r>
              <a:rPr lang="fr-FR" sz="2400" b="1" dirty="0" smtClean="0">
                <a:solidFill>
                  <a:srgbClr val="7B728C"/>
                </a:solidFill>
              </a:rPr>
              <a:t>Etats membres </a:t>
            </a:r>
            <a:r>
              <a:rPr lang="fr-FR" sz="2400" b="1" dirty="0">
                <a:solidFill>
                  <a:srgbClr val="7B728C"/>
                </a:solidFill>
              </a:rPr>
              <a:t>de </a:t>
            </a:r>
            <a:r>
              <a:rPr lang="fr-FR" sz="2400" b="1" dirty="0" smtClean="0">
                <a:solidFill>
                  <a:srgbClr val="7B728C"/>
                </a:solidFill>
              </a:rPr>
              <a:t>l’UE</a:t>
            </a:r>
            <a:endParaRPr lang="fr-FR" sz="2400" b="1" dirty="0">
              <a:solidFill>
                <a:srgbClr val="7B728C"/>
              </a:solidFill>
            </a:endParaRPr>
          </a:p>
        </p:txBody>
      </p:sp>
      <p:sp>
        <p:nvSpPr>
          <p:cNvPr id="3" name="Espace réservé du numéro de diapositive 2"/>
          <p:cNvSpPr>
            <a:spLocks noGrp="1"/>
          </p:cNvSpPr>
          <p:nvPr>
            <p:ph type="sldNum" sz="quarter" idx="12"/>
          </p:nvPr>
        </p:nvSpPr>
        <p:spPr/>
        <p:txBody>
          <a:bodyPr/>
          <a:lstStyle/>
          <a:p>
            <a:fld id="{3DA285B4-A819-4B02-AD61-AE9577D3EDAB}" type="slidenum">
              <a:rPr lang="fr-FR" smtClean="0">
                <a:solidFill>
                  <a:prstClr val="black">
                    <a:tint val="75000"/>
                  </a:prstClr>
                </a:solidFill>
              </a:rPr>
              <a:pPr/>
              <a:t>16</a:t>
            </a:fld>
            <a:endParaRPr lang="fr-FR" dirty="0">
              <a:solidFill>
                <a:prstClr val="black">
                  <a:tint val="75000"/>
                </a:prstClr>
              </a:solidFill>
            </a:endParaRPr>
          </a:p>
        </p:txBody>
      </p:sp>
      <p:sp>
        <p:nvSpPr>
          <p:cNvPr id="8" name="Rectangle 2"/>
          <p:cNvSpPr txBox="1">
            <a:spLocks noChangeArrowheads="1"/>
          </p:cNvSpPr>
          <p:nvPr/>
        </p:nvSpPr>
        <p:spPr>
          <a:xfrm>
            <a:off x="368602" y="2564905"/>
            <a:ext cx="8748463" cy="1368151"/>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604837" indent="-342900" algn="l">
              <a:spcBef>
                <a:spcPts val="600"/>
              </a:spcBef>
              <a:buFont typeface="Arial" panose="020B0604020202020204" pitchFamily="34" charset="0"/>
              <a:buChar char="•"/>
            </a:pPr>
            <a:r>
              <a:rPr lang="fr-FR" sz="2100" b="1" dirty="0" smtClean="0">
                <a:sym typeface="Wingdings" pitchFamily="2" charset="2"/>
              </a:rPr>
              <a:t>Rendre accessible au public du matériel xénophobe </a:t>
            </a:r>
            <a:r>
              <a:rPr lang="fr-FR" sz="2100" dirty="0" smtClean="0">
                <a:sym typeface="Wingdings" pitchFamily="2" charset="2"/>
              </a:rPr>
              <a:t>ou raciste incitant, promouvant ou préconisant la haine, violence ou discrimination </a:t>
            </a:r>
            <a:r>
              <a:rPr lang="fr-FR" sz="2100" dirty="0">
                <a:solidFill>
                  <a:srgbClr val="007E39"/>
                </a:solidFill>
                <a:sym typeface="Wingdings" pitchFamily="2" charset="2"/>
              </a:rPr>
              <a:t>de personnes et/ou groupes en raison de caractéristiques déterminées, </a:t>
            </a:r>
            <a:r>
              <a:rPr lang="fr-FR" sz="2100" dirty="0" smtClean="0">
                <a:solidFill>
                  <a:srgbClr val="0070C0"/>
                </a:solidFill>
                <a:sym typeface="Wingdings" pitchFamily="2" charset="2"/>
              </a:rPr>
              <a:t>par le biais d’un système informatique</a:t>
            </a:r>
          </a:p>
        </p:txBody>
      </p:sp>
      <p:sp>
        <p:nvSpPr>
          <p:cNvPr id="9" name="Rectangle 2"/>
          <p:cNvSpPr txBox="1">
            <a:spLocks noChangeArrowheads="1"/>
          </p:cNvSpPr>
          <p:nvPr/>
        </p:nvSpPr>
        <p:spPr>
          <a:xfrm>
            <a:off x="368602" y="3933057"/>
            <a:ext cx="8748463" cy="720080"/>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604837" indent="-342900" algn="l">
              <a:spcBef>
                <a:spcPts val="600"/>
              </a:spcBef>
              <a:buFont typeface="Arial" panose="020B0604020202020204" pitchFamily="34" charset="0"/>
              <a:buChar char="•"/>
            </a:pPr>
            <a:r>
              <a:rPr lang="fr-FR" sz="2100" b="1" dirty="0" smtClean="0">
                <a:sym typeface="Wingdings" pitchFamily="2" charset="2"/>
              </a:rPr>
              <a:t>Insulte publique </a:t>
            </a:r>
            <a:r>
              <a:rPr lang="fr-FR" sz="2100" dirty="0">
                <a:solidFill>
                  <a:srgbClr val="007E39"/>
                </a:solidFill>
                <a:sym typeface="Wingdings" pitchFamily="2" charset="2"/>
              </a:rPr>
              <a:t>de personnes et/ou groupes en raison de caractéristiques déterminées, </a:t>
            </a:r>
            <a:r>
              <a:rPr lang="fr-FR" sz="2100" dirty="0" smtClean="0">
                <a:solidFill>
                  <a:srgbClr val="0070C0"/>
                </a:solidFill>
                <a:sym typeface="Wingdings" pitchFamily="2" charset="2"/>
              </a:rPr>
              <a:t>par tout moyen</a:t>
            </a:r>
            <a:endParaRPr lang="fr-FR" sz="2100" dirty="0" smtClean="0">
              <a:sym typeface="Wingdings" pitchFamily="2" charset="2"/>
            </a:endParaRPr>
          </a:p>
        </p:txBody>
      </p:sp>
      <p:sp>
        <p:nvSpPr>
          <p:cNvPr id="10" name="Rectangle 2"/>
          <p:cNvSpPr txBox="1">
            <a:spLocks noChangeArrowheads="1"/>
          </p:cNvSpPr>
          <p:nvPr/>
        </p:nvSpPr>
        <p:spPr>
          <a:xfrm>
            <a:off x="368600" y="4653137"/>
            <a:ext cx="8748463" cy="720079"/>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604837" indent="-342900" algn="l">
              <a:spcBef>
                <a:spcPts val="600"/>
              </a:spcBef>
              <a:buFont typeface="Arial" panose="020B0604020202020204" pitchFamily="34" charset="0"/>
              <a:buChar char="•"/>
            </a:pPr>
            <a:r>
              <a:rPr lang="fr-FR" sz="2100" b="1" dirty="0" smtClean="0">
                <a:sym typeface="Wingdings" pitchFamily="2" charset="2"/>
              </a:rPr>
              <a:t>Diffamation publique </a:t>
            </a:r>
            <a:r>
              <a:rPr lang="fr-FR" sz="2100" dirty="0">
                <a:solidFill>
                  <a:srgbClr val="007E39"/>
                </a:solidFill>
                <a:sym typeface="Wingdings" pitchFamily="2" charset="2"/>
              </a:rPr>
              <a:t>d’une personne (parfois groupe/ communauté) en raison de caractéristiques déterminées, </a:t>
            </a:r>
            <a:r>
              <a:rPr lang="fr-FR" sz="2100" dirty="0" smtClean="0">
                <a:solidFill>
                  <a:srgbClr val="0070C0"/>
                </a:solidFill>
                <a:sym typeface="Wingdings" pitchFamily="2" charset="2"/>
              </a:rPr>
              <a:t>par </a:t>
            </a:r>
            <a:r>
              <a:rPr lang="fr-FR" sz="2100" dirty="0">
                <a:solidFill>
                  <a:srgbClr val="0070C0"/>
                </a:solidFill>
                <a:sym typeface="Wingdings" pitchFamily="2" charset="2"/>
              </a:rPr>
              <a:t>tout </a:t>
            </a:r>
            <a:r>
              <a:rPr lang="fr-FR" sz="2100" dirty="0" smtClean="0">
                <a:solidFill>
                  <a:srgbClr val="0070C0"/>
                </a:solidFill>
                <a:sym typeface="Wingdings" pitchFamily="2" charset="2"/>
              </a:rPr>
              <a:t>moyen</a:t>
            </a:r>
            <a:endParaRPr lang="fr-FR" sz="2100" dirty="0">
              <a:sym typeface="Wingdings" pitchFamily="2" charset="2"/>
            </a:endParaRPr>
          </a:p>
        </p:txBody>
      </p:sp>
      <p:sp>
        <p:nvSpPr>
          <p:cNvPr id="11" name="Rectangle 2"/>
          <p:cNvSpPr txBox="1">
            <a:spLocks noChangeArrowheads="1"/>
          </p:cNvSpPr>
          <p:nvPr/>
        </p:nvSpPr>
        <p:spPr>
          <a:xfrm>
            <a:off x="365354" y="5399226"/>
            <a:ext cx="8748463" cy="1008111"/>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604837" indent="-342900" algn="l">
              <a:spcBef>
                <a:spcPts val="600"/>
              </a:spcBef>
              <a:buFont typeface="Arial" panose="020B0604020202020204" pitchFamily="34" charset="0"/>
              <a:buChar char="•"/>
            </a:pPr>
            <a:r>
              <a:rPr lang="fr-FR" sz="2100" b="1" dirty="0" smtClean="0">
                <a:sym typeface="Wingdings" pitchFamily="2" charset="2"/>
              </a:rPr>
              <a:t>Discrimination directe ou indirecte </a:t>
            </a:r>
            <a:r>
              <a:rPr lang="fr-FR" sz="2100" dirty="0" smtClean="0">
                <a:sym typeface="Wingdings" pitchFamily="2" charset="2"/>
              </a:rPr>
              <a:t>dans certains domaines spécifiques (emploi, éducation, accès aux biens/services) </a:t>
            </a:r>
            <a:r>
              <a:rPr lang="fr-FR" sz="2100" dirty="0">
                <a:solidFill>
                  <a:srgbClr val="007E39"/>
                </a:solidFill>
                <a:sym typeface="Wingdings" pitchFamily="2" charset="2"/>
              </a:rPr>
              <a:t>d’une personne (parfois groupe/ communauté) en raison de caractéristiques déterminées</a:t>
            </a:r>
          </a:p>
          <a:p>
            <a:pPr marL="604837" indent="-342900" algn="l">
              <a:spcBef>
                <a:spcPts val="400"/>
              </a:spcBef>
              <a:buFont typeface="Arial" panose="020B0604020202020204" pitchFamily="34" charset="0"/>
              <a:buChar char="•"/>
            </a:pPr>
            <a:endParaRPr lang="fr-FR" sz="2200" dirty="0" smtClean="0">
              <a:sym typeface="Wingdings" pitchFamily="2" charset="2"/>
            </a:endParaRPr>
          </a:p>
        </p:txBody>
      </p:sp>
    </p:spTree>
    <p:extLst>
      <p:ext uri="{BB962C8B-B14F-4D97-AF65-F5344CB8AC3E}">
        <p14:creationId xmlns:p14="http://schemas.microsoft.com/office/powerpoint/2010/main" val="524311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76785" y="1100147"/>
            <a:ext cx="8748463" cy="1752790"/>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1200"/>
              </a:spcBef>
            </a:pPr>
            <a:r>
              <a:rPr lang="fr-FR" sz="2200" b="1" dirty="0">
                <a:sym typeface="Wingdings" pitchFamily="2" charset="2"/>
              </a:rPr>
              <a:t>2</a:t>
            </a:r>
            <a:r>
              <a:rPr lang="fr-FR" sz="2200" b="1" dirty="0" smtClean="0">
                <a:sym typeface="Wingdings" pitchFamily="2" charset="2"/>
              </a:rPr>
              <a:t>. Comportements illégaux ou </a:t>
            </a:r>
            <a:r>
              <a:rPr lang="fr-FR" sz="2200" b="1" dirty="0">
                <a:sym typeface="Wingdings" pitchFamily="2" charset="2"/>
              </a:rPr>
              <a:t>partiellement illégaux dans une majorité d’Etats étudiés</a:t>
            </a:r>
          </a:p>
          <a:p>
            <a:pPr marL="604837" indent="-342900" algn="l">
              <a:spcBef>
                <a:spcPts val="600"/>
              </a:spcBef>
              <a:buFont typeface="Arial" panose="020B0604020202020204" pitchFamily="34" charset="0"/>
              <a:buChar char="•"/>
            </a:pPr>
            <a:r>
              <a:rPr lang="fr-FR" sz="2100" b="1" dirty="0" smtClean="0">
                <a:sym typeface="Wingdings" pitchFamily="2" charset="2"/>
              </a:rPr>
              <a:t>Etablissement ou participation à une organisation promouvant ou incitant à la violence</a:t>
            </a:r>
            <a:r>
              <a:rPr lang="fr-FR" sz="2100" dirty="0" smtClean="0">
                <a:sym typeface="Wingdings" pitchFamily="2" charset="2"/>
              </a:rPr>
              <a:t>, </a:t>
            </a:r>
            <a:r>
              <a:rPr lang="fr-FR" sz="2100" b="1" dirty="0" smtClean="0">
                <a:sym typeface="Wingdings" pitchFamily="2" charset="2"/>
              </a:rPr>
              <a:t>haine ou discrimination </a:t>
            </a:r>
            <a:r>
              <a:rPr lang="fr-FR" sz="2100" dirty="0" smtClean="0">
                <a:solidFill>
                  <a:srgbClr val="007E39"/>
                </a:solidFill>
                <a:sym typeface="Wingdings" pitchFamily="2" charset="2"/>
              </a:rPr>
              <a:t>de personnes </a:t>
            </a:r>
            <a:r>
              <a:rPr lang="fr-FR" sz="2100" b="1" dirty="0" smtClean="0">
                <a:solidFill>
                  <a:srgbClr val="007E39"/>
                </a:solidFill>
                <a:sym typeface="Wingdings" pitchFamily="2" charset="2"/>
              </a:rPr>
              <a:t>et/ou</a:t>
            </a:r>
            <a:r>
              <a:rPr lang="fr-FR" sz="2100" dirty="0" smtClean="0">
                <a:solidFill>
                  <a:srgbClr val="007E39"/>
                </a:solidFill>
                <a:sym typeface="Wingdings" pitchFamily="2" charset="2"/>
              </a:rPr>
              <a:t> groupes en raison de caractéristiques déterminées</a:t>
            </a:r>
            <a:endParaRPr lang="fr-FR" sz="2100" dirty="0" smtClean="0">
              <a:solidFill>
                <a:srgbClr val="0070C0"/>
              </a:solidFill>
              <a:sym typeface="Wingdings" pitchFamily="2" charset="2"/>
            </a:endParaRPr>
          </a:p>
          <a:p>
            <a:pPr marL="261937" algn="l">
              <a:spcBef>
                <a:spcPts val="400"/>
              </a:spcBef>
            </a:pPr>
            <a:endParaRPr lang="fr-FR" sz="2200" dirty="0" smtClean="0">
              <a:sym typeface="Wingdings" pitchFamily="2" charset="2"/>
            </a:endParaRPr>
          </a:p>
        </p:txBody>
      </p:sp>
      <p:sp>
        <p:nvSpPr>
          <p:cNvPr id="6" name="Rectangle 3"/>
          <p:cNvSpPr txBox="1">
            <a:spLocks noChangeArrowheads="1"/>
          </p:cNvSpPr>
          <p:nvPr/>
        </p:nvSpPr>
        <p:spPr>
          <a:xfrm>
            <a:off x="179512" y="6525344"/>
            <a:ext cx="8712967" cy="332655"/>
          </a:xfrm>
          <a:prstGeom prst="rect">
            <a:avLst/>
          </a:prstGeom>
          <a:noFill/>
          <a:ln>
            <a:noFill/>
            <a:miter lim="800000"/>
            <a:headEnd/>
            <a:tailEnd/>
          </a:ln>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90000"/>
              </a:lnSpc>
            </a:pPr>
            <a:r>
              <a:rPr lang="fr-FR" sz="1600" dirty="0">
                <a:solidFill>
                  <a:prstClr val="black"/>
                </a:solidFill>
              </a:rPr>
              <a:t>Du discours de haine en ligne au cyber-terrorisme –  Montpellier - 8 février 2017</a:t>
            </a:r>
          </a:p>
          <a:p>
            <a:pPr algn="ctr">
              <a:lnSpc>
                <a:spcPct val="90000"/>
              </a:lnSpc>
            </a:pPr>
            <a:endParaRPr lang="fr-FR" sz="1500" i="1" dirty="0">
              <a:solidFill>
                <a:prstClr val="black"/>
              </a:solidFill>
            </a:endParaRPr>
          </a:p>
        </p:txBody>
      </p:sp>
      <p:sp>
        <p:nvSpPr>
          <p:cNvPr id="7" name="ZoneTexte 6"/>
          <p:cNvSpPr txBox="1"/>
          <p:nvPr/>
        </p:nvSpPr>
        <p:spPr>
          <a:xfrm>
            <a:off x="481068" y="404664"/>
            <a:ext cx="8195389" cy="461665"/>
          </a:xfrm>
          <a:prstGeom prst="rect">
            <a:avLst/>
          </a:prstGeom>
          <a:noFill/>
        </p:spPr>
        <p:txBody>
          <a:bodyPr wrap="square" rtlCol="0">
            <a:spAutoFit/>
          </a:bodyPr>
          <a:lstStyle/>
          <a:p>
            <a:r>
              <a:rPr lang="fr-FR" sz="2400" b="1" dirty="0" smtClean="0">
                <a:solidFill>
                  <a:srgbClr val="7B728C"/>
                </a:solidFill>
              </a:rPr>
              <a:t>Etude </a:t>
            </a:r>
            <a:r>
              <a:rPr lang="fr-FR" sz="2400" b="1" dirty="0">
                <a:solidFill>
                  <a:srgbClr val="7B728C"/>
                </a:solidFill>
              </a:rPr>
              <a:t>comparée des législations de 10 </a:t>
            </a:r>
            <a:r>
              <a:rPr lang="fr-FR" sz="2400" b="1" dirty="0" smtClean="0">
                <a:solidFill>
                  <a:srgbClr val="7B728C"/>
                </a:solidFill>
              </a:rPr>
              <a:t>Etats membres </a:t>
            </a:r>
            <a:r>
              <a:rPr lang="fr-FR" sz="2400" b="1" dirty="0">
                <a:solidFill>
                  <a:srgbClr val="7B728C"/>
                </a:solidFill>
              </a:rPr>
              <a:t>de </a:t>
            </a:r>
            <a:r>
              <a:rPr lang="fr-FR" sz="2400" b="1" dirty="0" smtClean="0">
                <a:solidFill>
                  <a:srgbClr val="7B728C"/>
                </a:solidFill>
              </a:rPr>
              <a:t>l’UE</a:t>
            </a:r>
            <a:endParaRPr lang="fr-FR" sz="2400" b="1" dirty="0">
              <a:solidFill>
                <a:srgbClr val="7B728C"/>
              </a:solidFill>
            </a:endParaRPr>
          </a:p>
        </p:txBody>
      </p:sp>
      <p:sp>
        <p:nvSpPr>
          <p:cNvPr id="3" name="Espace réservé du numéro de diapositive 2"/>
          <p:cNvSpPr>
            <a:spLocks noGrp="1"/>
          </p:cNvSpPr>
          <p:nvPr>
            <p:ph type="sldNum" sz="quarter" idx="12"/>
          </p:nvPr>
        </p:nvSpPr>
        <p:spPr/>
        <p:txBody>
          <a:bodyPr/>
          <a:lstStyle/>
          <a:p>
            <a:fld id="{3DA285B4-A819-4B02-AD61-AE9577D3EDAB}" type="slidenum">
              <a:rPr lang="fr-FR" smtClean="0">
                <a:solidFill>
                  <a:prstClr val="black">
                    <a:tint val="75000"/>
                  </a:prstClr>
                </a:solidFill>
              </a:rPr>
              <a:pPr/>
              <a:t>17</a:t>
            </a:fld>
            <a:endParaRPr lang="fr-FR" dirty="0">
              <a:solidFill>
                <a:prstClr val="black">
                  <a:tint val="75000"/>
                </a:prstClr>
              </a:solidFill>
            </a:endParaRPr>
          </a:p>
        </p:txBody>
      </p:sp>
      <p:sp>
        <p:nvSpPr>
          <p:cNvPr id="8" name="Rectangle 2"/>
          <p:cNvSpPr txBox="1">
            <a:spLocks noChangeArrowheads="1"/>
          </p:cNvSpPr>
          <p:nvPr/>
        </p:nvSpPr>
        <p:spPr>
          <a:xfrm>
            <a:off x="376784" y="2996952"/>
            <a:ext cx="8748463" cy="1368152"/>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604837" indent="-342900" algn="l">
              <a:spcBef>
                <a:spcPts val="600"/>
              </a:spcBef>
              <a:buFont typeface="Arial" panose="020B0604020202020204" pitchFamily="34" charset="0"/>
              <a:buChar char="•"/>
            </a:pPr>
            <a:r>
              <a:rPr lang="fr-FR" sz="2100" b="1" dirty="0" smtClean="0">
                <a:sym typeface="Wingdings" pitchFamily="2" charset="2"/>
              </a:rPr>
              <a:t>Apologie</a:t>
            </a:r>
            <a:r>
              <a:rPr lang="fr-FR" sz="2100" b="1" dirty="0">
                <a:sym typeface="Wingdings" pitchFamily="2" charset="2"/>
              </a:rPr>
              <a:t>, négation, banalisation grossière de crimes contre la paix, </a:t>
            </a:r>
            <a:r>
              <a:rPr lang="fr-FR" sz="2100" b="1" dirty="0" smtClean="0">
                <a:sym typeface="Wingdings" pitchFamily="2" charset="2"/>
              </a:rPr>
              <a:t>de </a:t>
            </a:r>
            <a:r>
              <a:rPr lang="fr-FR" sz="2100" b="1" dirty="0">
                <a:sym typeface="Wingdings" pitchFamily="2" charset="2"/>
              </a:rPr>
              <a:t>guerre, </a:t>
            </a:r>
            <a:r>
              <a:rPr lang="fr-FR" sz="2100" b="1" dirty="0" smtClean="0">
                <a:sym typeface="Wingdings" pitchFamily="2" charset="2"/>
              </a:rPr>
              <a:t>contre </a:t>
            </a:r>
            <a:r>
              <a:rPr lang="fr-FR" sz="2100" b="1" dirty="0">
                <a:sym typeface="Wingdings" pitchFamily="2" charset="2"/>
              </a:rPr>
              <a:t>l’humanité et </a:t>
            </a:r>
            <a:r>
              <a:rPr lang="fr-FR" sz="2100" b="1" dirty="0" smtClean="0">
                <a:sym typeface="Wingdings" pitchFamily="2" charset="2"/>
              </a:rPr>
              <a:t>génocide</a:t>
            </a:r>
            <a:r>
              <a:rPr lang="fr-FR" sz="2100" dirty="0" smtClean="0">
                <a:sym typeface="Wingdings" pitchFamily="2" charset="2"/>
              </a:rPr>
              <a:t>, (éventuellement) </a:t>
            </a:r>
            <a:r>
              <a:rPr lang="fr-FR" sz="2100" dirty="0" smtClean="0">
                <a:solidFill>
                  <a:srgbClr val="007E39"/>
                </a:solidFill>
                <a:sym typeface="Wingdings" pitchFamily="2" charset="2"/>
              </a:rPr>
              <a:t>dirigé contre des </a:t>
            </a:r>
            <a:r>
              <a:rPr lang="fr-FR" sz="2100" dirty="0">
                <a:solidFill>
                  <a:srgbClr val="007E39"/>
                </a:solidFill>
                <a:sym typeface="Wingdings" pitchFamily="2" charset="2"/>
              </a:rPr>
              <a:t>personnes et/ou groupes en raison de caractéristiques déterminées, </a:t>
            </a:r>
            <a:r>
              <a:rPr lang="fr-FR" sz="2100" dirty="0" smtClean="0">
                <a:solidFill>
                  <a:srgbClr val="0070C0"/>
                </a:solidFill>
                <a:sym typeface="Wingdings" pitchFamily="2" charset="2"/>
              </a:rPr>
              <a:t>éventuellement conditionné (ex. susceptible d’inciter à la haine/violence)</a:t>
            </a:r>
          </a:p>
        </p:txBody>
      </p:sp>
      <p:sp>
        <p:nvSpPr>
          <p:cNvPr id="9" name="Rectangle 2"/>
          <p:cNvSpPr txBox="1">
            <a:spLocks noChangeArrowheads="1"/>
          </p:cNvSpPr>
          <p:nvPr/>
        </p:nvSpPr>
        <p:spPr>
          <a:xfrm>
            <a:off x="376783" y="4419465"/>
            <a:ext cx="8748463" cy="1224136"/>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604837" indent="-342900" algn="l">
              <a:spcBef>
                <a:spcPts val="600"/>
              </a:spcBef>
              <a:buFont typeface="Arial" panose="020B0604020202020204" pitchFamily="34" charset="0"/>
              <a:buChar char="•"/>
            </a:pPr>
            <a:r>
              <a:rPr lang="fr-FR" sz="2100" b="1" dirty="0" smtClean="0">
                <a:sym typeface="Wingdings" pitchFamily="2" charset="2"/>
              </a:rPr>
              <a:t>Envoi de message fortement offensants, offensants, indécents, obscènes, attentatoires à la dignité… </a:t>
            </a:r>
            <a:r>
              <a:rPr lang="fr-FR" sz="2100" dirty="0" smtClean="0">
                <a:solidFill>
                  <a:srgbClr val="007E39"/>
                </a:solidFill>
                <a:sym typeface="Wingdings" pitchFamily="2" charset="2"/>
              </a:rPr>
              <a:t>généralement quelque soit la motivation (caractéristiques déterminées dans un pays), </a:t>
            </a:r>
            <a:r>
              <a:rPr lang="fr-FR" sz="2100" dirty="0" smtClean="0">
                <a:solidFill>
                  <a:srgbClr val="0070C0"/>
                </a:solidFill>
                <a:sym typeface="Wingdings" pitchFamily="2" charset="2"/>
              </a:rPr>
              <a:t>par tout moyen</a:t>
            </a:r>
            <a:endParaRPr lang="fr-FR" sz="2200" dirty="0" smtClean="0">
              <a:sym typeface="Wingdings" pitchFamily="2" charset="2"/>
            </a:endParaRPr>
          </a:p>
        </p:txBody>
      </p:sp>
      <p:sp>
        <p:nvSpPr>
          <p:cNvPr id="10" name="Rectangle 2"/>
          <p:cNvSpPr txBox="1">
            <a:spLocks noChangeArrowheads="1"/>
          </p:cNvSpPr>
          <p:nvPr/>
        </p:nvSpPr>
        <p:spPr>
          <a:xfrm>
            <a:off x="395537" y="5519035"/>
            <a:ext cx="8748463" cy="769777"/>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604837" indent="-342900" algn="l">
              <a:spcBef>
                <a:spcPts val="600"/>
              </a:spcBef>
              <a:buFont typeface="Arial" panose="020B0604020202020204" pitchFamily="34" charset="0"/>
              <a:buChar char="•"/>
            </a:pPr>
            <a:r>
              <a:rPr lang="fr-FR" sz="2100" b="1" dirty="0" smtClean="0">
                <a:sym typeface="Wingdings" pitchFamily="2" charset="2"/>
              </a:rPr>
              <a:t>Incitation </a:t>
            </a:r>
            <a:r>
              <a:rPr lang="fr-FR" sz="2100" b="1" dirty="0">
                <a:sym typeface="Wingdings" pitchFamily="2" charset="2"/>
              </a:rPr>
              <a:t>directe à commettre un crime ou un délit </a:t>
            </a:r>
            <a:r>
              <a:rPr lang="fr-FR" sz="2100" dirty="0">
                <a:sym typeface="Wingdings" pitchFamily="2" charset="2"/>
              </a:rPr>
              <a:t>(ou dans certains pays des violences), </a:t>
            </a:r>
            <a:r>
              <a:rPr lang="fr-FR" sz="2100" dirty="0">
                <a:solidFill>
                  <a:srgbClr val="0070C0"/>
                </a:solidFill>
                <a:sym typeface="Wingdings" pitchFamily="2" charset="2"/>
              </a:rPr>
              <a:t>par tout moyen </a:t>
            </a:r>
            <a:r>
              <a:rPr lang="fr-FR" sz="2100" dirty="0">
                <a:solidFill>
                  <a:srgbClr val="007E39"/>
                </a:solidFill>
                <a:sym typeface="Wingdings" pitchFamily="2" charset="2"/>
              </a:rPr>
              <a:t>(souvent aggravé par la motivation) </a:t>
            </a:r>
            <a:endParaRPr lang="fr-FR" sz="2100" dirty="0" smtClean="0">
              <a:sym typeface="Wingdings" pitchFamily="2" charset="2"/>
            </a:endParaRPr>
          </a:p>
          <a:p>
            <a:pPr marL="261937" algn="l">
              <a:spcBef>
                <a:spcPts val="400"/>
              </a:spcBef>
            </a:pPr>
            <a:endParaRPr lang="fr-FR" sz="2200" dirty="0" smtClean="0">
              <a:sym typeface="Wingdings" pitchFamily="2" charset="2"/>
            </a:endParaRPr>
          </a:p>
        </p:txBody>
      </p:sp>
    </p:spTree>
    <p:extLst>
      <p:ext uri="{BB962C8B-B14F-4D97-AF65-F5344CB8AC3E}">
        <p14:creationId xmlns:p14="http://schemas.microsoft.com/office/powerpoint/2010/main" val="3977573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76785" y="1100147"/>
            <a:ext cx="8748463" cy="1824798"/>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1200"/>
              </a:spcBef>
            </a:pPr>
            <a:r>
              <a:rPr lang="fr-FR" sz="2200" b="1" dirty="0">
                <a:solidFill>
                  <a:schemeClr val="bg1">
                    <a:lumMod val="50000"/>
                  </a:schemeClr>
                </a:solidFill>
                <a:sym typeface="Wingdings" pitchFamily="2" charset="2"/>
              </a:rPr>
              <a:t>2</a:t>
            </a:r>
            <a:r>
              <a:rPr lang="fr-FR" sz="2200" b="1" dirty="0" smtClean="0">
                <a:solidFill>
                  <a:schemeClr val="bg1">
                    <a:lumMod val="50000"/>
                  </a:schemeClr>
                </a:solidFill>
                <a:sym typeface="Wingdings" pitchFamily="2" charset="2"/>
              </a:rPr>
              <a:t>. Comportements illégaux ou </a:t>
            </a:r>
            <a:r>
              <a:rPr lang="fr-FR" sz="2200" b="1" dirty="0">
                <a:solidFill>
                  <a:schemeClr val="bg1">
                    <a:lumMod val="50000"/>
                  </a:schemeClr>
                </a:solidFill>
                <a:sym typeface="Wingdings" pitchFamily="2" charset="2"/>
              </a:rPr>
              <a:t>partiellement illégaux dans une majorité d’Etats </a:t>
            </a:r>
            <a:r>
              <a:rPr lang="fr-FR" sz="2200" b="1" dirty="0" smtClean="0">
                <a:solidFill>
                  <a:schemeClr val="bg1">
                    <a:lumMod val="50000"/>
                  </a:schemeClr>
                </a:solidFill>
                <a:sym typeface="Wingdings" pitchFamily="2" charset="2"/>
              </a:rPr>
              <a:t>étudiés </a:t>
            </a:r>
            <a:r>
              <a:rPr lang="fr-FR" sz="2200" dirty="0" smtClean="0">
                <a:solidFill>
                  <a:schemeClr val="bg1">
                    <a:lumMod val="50000"/>
                  </a:schemeClr>
                </a:solidFill>
                <a:sym typeface="Wingdings" pitchFamily="2" charset="2"/>
              </a:rPr>
              <a:t>(suite)</a:t>
            </a:r>
            <a:endParaRPr lang="fr-FR" sz="2200" b="1" dirty="0">
              <a:solidFill>
                <a:schemeClr val="bg1">
                  <a:lumMod val="50000"/>
                </a:schemeClr>
              </a:solidFill>
              <a:sym typeface="Wingdings" pitchFamily="2" charset="2"/>
            </a:endParaRPr>
          </a:p>
          <a:p>
            <a:pPr marL="604837" indent="-342900" algn="l">
              <a:spcBef>
                <a:spcPts val="600"/>
              </a:spcBef>
              <a:buFont typeface="Arial" panose="020B0604020202020204" pitchFamily="34" charset="0"/>
              <a:buChar char="•"/>
            </a:pPr>
            <a:r>
              <a:rPr lang="fr-FR" sz="2100" b="1" dirty="0" smtClean="0">
                <a:sym typeface="Wingdings" pitchFamily="2" charset="2"/>
              </a:rPr>
              <a:t>Menace </a:t>
            </a:r>
            <a:r>
              <a:rPr lang="fr-FR" sz="2100" dirty="0" smtClean="0">
                <a:solidFill>
                  <a:srgbClr val="007E39"/>
                </a:solidFill>
                <a:sym typeface="Wingdings" pitchFamily="2" charset="2"/>
              </a:rPr>
              <a:t>de commettre une infraction grave (spécifiée ou non – menace simple dans 2 pays) contre une </a:t>
            </a:r>
            <a:r>
              <a:rPr lang="fr-FR" sz="2100" dirty="0">
                <a:solidFill>
                  <a:srgbClr val="007E39"/>
                </a:solidFill>
                <a:sym typeface="Wingdings" pitchFamily="2" charset="2"/>
              </a:rPr>
              <a:t>personne </a:t>
            </a:r>
            <a:r>
              <a:rPr lang="fr-FR" sz="2100" b="1" dirty="0" smtClean="0">
                <a:solidFill>
                  <a:srgbClr val="007E39"/>
                </a:solidFill>
                <a:sym typeface="Wingdings" pitchFamily="2" charset="2"/>
              </a:rPr>
              <a:t>et/ou</a:t>
            </a:r>
            <a:r>
              <a:rPr lang="fr-FR" sz="2100" dirty="0" smtClean="0">
                <a:solidFill>
                  <a:srgbClr val="007E39"/>
                </a:solidFill>
                <a:sym typeface="Wingdings" pitchFamily="2" charset="2"/>
              </a:rPr>
              <a:t> un groupe en </a:t>
            </a:r>
            <a:r>
              <a:rPr lang="fr-FR" sz="2100" dirty="0">
                <a:solidFill>
                  <a:srgbClr val="007E39"/>
                </a:solidFill>
                <a:sym typeface="Wingdings" pitchFamily="2" charset="2"/>
              </a:rPr>
              <a:t>raison de caractéristiques </a:t>
            </a:r>
            <a:r>
              <a:rPr lang="fr-FR" sz="2100" dirty="0" smtClean="0">
                <a:solidFill>
                  <a:srgbClr val="007E39"/>
                </a:solidFill>
                <a:sym typeface="Wingdings" pitchFamily="2" charset="2"/>
              </a:rPr>
              <a:t>déterminées</a:t>
            </a:r>
            <a:r>
              <a:rPr lang="fr-FR" sz="2100" dirty="0" smtClean="0">
                <a:solidFill>
                  <a:srgbClr val="0070C0"/>
                </a:solidFill>
                <a:sym typeface="Wingdings" pitchFamily="2" charset="2"/>
              </a:rPr>
              <a:t>, (le plus souvent) par tout moyen </a:t>
            </a:r>
          </a:p>
        </p:txBody>
      </p:sp>
      <p:sp>
        <p:nvSpPr>
          <p:cNvPr id="6" name="Rectangle 3"/>
          <p:cNvSpPr txBox="1">
            <a:spLocks noChangeArrowheads="1"/>
          </p:cNvSpPr>
          <p:nvPr/>
        </p:nvSpPr>
        <p:spPr>
          <a:xfrm>
            <a:off x="179512" y="6525344"/>
            <a:ext cx="8712967" cy="332655"/>
          </a:xfrm>
          <a:prstGeom prst="rect">
            <a:avLst/>
          </a:prstGeom>
          <a:noFill/>
          <a:ln>
            <a:noFill/>
            <a:miter lim="800000"/>
            <a:headEnd/>
            <a:tailEnd/>
          </a:ln>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90000"/>
              </a:lnSpc>
            </a:pPr>
            <a:r>
              <a:rPr lang="fr-FR" sz="1600" dirty="0">
                <a:solidFill>
                  <a:prstClr val="black"/>
                </a:solidFill>
              </a:rPr>
              <a:t>Du discours de haine en ligne au cyber-terrorisme –  Montpellier - 8 février 2017</a:t>
            </a:r>
          </a:p>
          <a:p>
            <a:pPr algn="ctr">
              <a:lnSpc>
                <a:spcPct val="90000"/>
              </a:lnSpc>
            </a:pPr>
            <a:endParaRPr lang="fr-FR" sz="1500" i="1" dirty="0">
              <a:solidFill>
                <a:prstClr val="black"/>
              </a:solidFill>
            </a:endParaRPr>
          </a:p>
        </p:txBody>
      </p:sp>
      <p:sp>
        <p:nvSpPr>
          <p:cNvPr id="7" name="ZoneTexte 6"/>
          <p:cNvSpPr txBox="1"/>
          <p:nvPr/>
        </p:nvSpPr>
        <p:spPr>
          <a:xfrm>
            <a:off x="481068" y="404664"/>
            <a:ext cx="8195389" cy="461665"/>
          </a:xfrm>
          <a:prstGeom prst="rect">
            <a:avLst/>
          </a:prstGeom>
          <a:noFill/>
        </p:spPr>
        <p:txBody>
          <a:bodyPr wrap="square" rtlCol="0">
            <a:spAutoFit/>
          </a:bodyPr>
          <a:lstStyle/>
          <a:p>
            <a:r>
              <a:rPr lang="fr-FR" sz="2400" b="1" dirty="0" smtClean="0">
                <a:solidFill>
                  <a:srgbClr val="7B728C"/>
                </a:solidFill>
              </a:rPr>
              <a:t>Etude </a:t>
            </a:r>
            <a:r>
              <a:rPr lang="fr-FR" sz="2400" b="1" dirty="0">
                <a:solidFill>
                  <a:srgbClr val="7B728C"/>
                </a:solidFill>
              </a:rPr>
              <a:t>comparée des législations de 10 </a:t>
            </a:r>
            <a:r>
              <a:rPr lang="fr-FR" sz="2400" b="1" dirty="0" smtClean="0">
                <a:solidFill>
                  <a:srgbClr val="7B728C"/>
                </a:solidFill>
              </a:rPr>
              <a:t>Etats membres </a:t>
            </a:r>
            <a:r>
              <a:rPr lang="fr-FR" sz="2400" b="1" dirty="0">
                <a:solidFill>
                  <a:srgbClr val="7B728C"/>
                </a:solidFill>
              </a:rPr>
              <a:t>de </a:t>
            </a:r>
            <a:r>
              <a:rPr lang="fr-FR" sz="2400" b="1" dirty="0" smtClean="0">
                <a:solidFill>
                  <a:srgbClr val="7B728C"/>
                </a:solidFill>
              </a:rPr>
              <a:t>l’UE</a:t>
            </a:r>
            <a:endParaRPr lang="fr-FR" sz="2400" b="1" dirty="0">
              <a:solidFill>
                <a:srgbClr val="7B728C"/>
              </a:solidFill>
            </a:endParaRPr>
          </a:p>
        </p:txBody>
      </p:sp>
      <p:sp>
        <p:nvSpPr>
          <p:cNvPr id="3" name="Espace réservé du numéro de diapositive 2"/>
          <p:cNvSpPr>
            <a:spLocks noGrp="1"/>
          </p:cNvSpPr>
          <p:nvPr>
            <p:ph type="sldNum" sz="quarter" idx="12"/>
          </p:nvPr>
        </p:nvSpPr>
        <p:spPr/>
        <p:txBody>
          <a:bodyPr/>
          <a:lstStyle/>
          <a:p>
            <a:fld id="{3DA285B4-A819-4B02-AD61-AE9577D3EDAB}" type="slidenum">
              <a:rPr lang="fr-FR" smtClean="0">
                <a:solidFill>
                  <a:prstClr val="black">
                    <a:tint val="75000"/>
                  </a:prstClr>
                </a:solidFill>
              </a:rPr>
              <a:pPr/>
              <a:t>18</a:t>
            </a:fld>
            <a:endParaRPr lang="fr-FR" dirty="0">
              <a:solidFill>
                <a:prstClr val="black">
                  <a:tint val="75000"/>
                </a:prstClr>
              </a:solidFill>
            </a:endParaRPr>
          </a:p>
        </p:txBody>
      </p:sp>
      <p:sp>
        <p:nvSpPr>
          <p:cNvPr id="8" name="Rectangle 2"/>
          <p:cNvSpPr txBox="1">
            <a:spLocks noChangeArrowheads="1"/>
          </p:cNvSpPr>
          <p:nvPr/>
        </p:nvSpPr>
        <p:spPr>
          <a:xfrm>
            <a:off x="367770" y="2969121"/>
            <a:ext cx="8748463" cy="1152127"/>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604837" indent="-342900" algn="l">
              <a:spcBef>
                <a:spcPts val="600"/>
              </a:spcBef>
              <a:buFont typeface="Arial" panose="020B0604020202020204" pitchFamily="34" charset="0"/>
              <a:buChar char="•"/>
            </a:pPr>
            <a:r>
              <a:rPr lang="fr-FR" sz="2100" b="1" dirty="0" smtClean="0">
                <a:solidFill>
                  <a:srgbClr val="007E39"/>
                </a:solidFill>
                <a:sym typeface="Wingdings" pitchFamily="2" charset="2"/>
              </a:rPr>
              <a:t>Nourrir certaines motivations (circonstance aggravante) </a:t>
            </a:r>
            <a:r>
              <a:rPr lang="fr-FR" sz="2100" dirty="0" smtClean="0">
                <a:sym typeface="Wingdings" pitchFamily="2" charset="2"/>
              </a:rPr>
              <a:t>… pour toutes les infractions (5 pays, requis pas DCC) ou des infractions listées (5 pays). La liste des motivations prises en compte varie fortement selon le pays.</a:t>
            </a:r>
          </a:p>
        </p:txBody>
      </p:sp>
      <p:sp>
        <p:nvSpPr>
          <p:cNvPr id="9" name="Rectangle 2"/>
          <p:cNvSpPr txBox="1">
            <a:spLocks noChangeArrowheads="1"/>
          </p:cNvSpPr>
          <p:nvPr/>
        </p:nvSpPr>
        <p:spPr>
          <a:xfrm>
            <a:off x="395537" y="4158525"/>
            <a:ext cx="8748463" cy="1728191"/>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604837" indent="-342900" algn="l">
              <a:spcBef>
                <a:spcPts val="600"/>
              </a:spcBef>
              <a:buFont typeface="Arial" panose="020B0604020202020204" pitchFamily="34" charset="0"/>
              <a:buChar char="•"/>
            </a:pPr>
            <a:r>
              <a:rPr lang="fr-FR" sz="2100" b="1" dirty="0" smtClean="0">
                <a:sym typeface="Wingdings" pitchFamily="2" charset="2"/>
              </a:rPr>
              <a:t>Blasphème </a:t>
            </a:r>
            <a:r>
              <a:rPr lang="fr-FR" sz="2100" dirty="0" smtClean="0">
                <a:sym typeface="Wingdings" pitchFamily="2" charset="2"/>
              </a:rPr>
              <a:t>(diffamation de la religion, insulte publique et malicieuse de Dieu, blasphème, publication perçue comme une insulte publique de leur religion – 4 pays) ; </a:t>
            </a:r>
            <a:r>
              <a:rPr lang="fr-FR" sz="2100" dirty="0">
                <a:sym typeface="Wingdings" pitchFamily="2" charset="2"/>
              </a:rPr>
              <a:t>incriminations dérivées dans 3 autres </a:t>
            </a:r>
            <a:r>
              <a:rPr lang="fr-FR" sz="2100" dirty="0" smtClean="0">
                <a:sym typeface="Wingdings" pitchFamily="2" charset="2"/>
              </a:rPr>
              <a:t>(offense des sentiments religieux par moquerie des dogmes, croyance…; atteinte à un objet de culte…).</a:t>
            </a:r>
            <a:endParaRPr lang="fr-FR" sz="2200" dirty="0" smtClean="0">
              <a:sym typeface="Wingdings" pitchFamily="2" charset="2"/>
            </a:endParaRPr>
          </a:p>
        </p:txBody>
      </p:sp>
    </p:spTree>
    <p:extLst>
      <p:ext uri="{BB962C8B-B14F-4D97-AF65-F5344CB8AC3E}">
        <p14:creationId xmlns:p14="http://schemas.microsoft.com/office/powerpoint/2010/main" val="1198110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76785" y="1100147"/>
            <a:ext cx="8748463" cy="1824798"/>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1200"/>
              </a:spcBef>
            </a:pPr>
            <a:r>
              <a:rPr lang="fr-FR" sz="2200" b="1" dirty="0" smtClean="0">
                <a:sym typeface="Wingdings" pitchFamily="2" charset="2"/>
              </a:rPr>
              <a:t>3</a:t>
            </a:r>
            <a:r>
              <a:rPr lang="fr-FR" sz="2200" b="1" dirty="0">
                <a:sym typeface="Wingdings" pitchFamily="2" charset="2"/>
              </a:rPr>
              <a:t>. Comportements illégaux dans une minorité d’Etats </a:t>
            </a:r>
            <a:r>
              <a:rPr lang="fr-FR" sz="2200" b="1" dirty="0" smtClean="0">
                <a:sym typeface="Wingdings" pitchFamily="2" charset="2"/>
              </a:rPr>
              <a:t>étudiés </a:t>
            </a:r>
            <a:r>
              <a:rPr lang="fr-FR" sz="2100" dirty="0" smtClean="0">
                <a:solidFill>
                  <a:srgbClr val="0070C0"/>
                </a:solidFill>
                <a:sym typeface="Wingdings" pitchFamily="2" charset="2"/>
              </a:rPr>
              <a:t>(tout moyen)</a:t>
            </a:r>
            <a:endParaRPr lang="fr-FR" sz="2100" b="1" dirty="0">
              <a:sym typeface="Wingdings" pitchFamily="2" charset="2"/>
            </a:endParaRPr>
          </a:p>
          <a:p>
            <a:pPr marL="449263" indent="-188913" algn="l">
              <a:spcBef>
                <a:spcPts val="600"/>
              </a:spcBef>
              <a:buFont typeface="Arial" panose="020B0604020202020204" pitchFamily="34" charset="0"/>
              <a:buChar char="•"/>
            </a:pPr>
            <a:r>
              <a:rPr lang="fr-FR" sz="2100" b="1" dirty="0" smtClean="0">
                <a:sym typeface="Wingdings" pitchFamily="2" charset="2"/>
              </a:rPr>
              <a:t>Envoi d’un contenu susceptible de provoquer nuisance, inquiétude inutile chez une autre personne, que l’auteur sait être faux </a:t>
            </a:r>
            <a:r>
              <a:rPr lang="fr-FR" sz="2100" dirty="0">
                <a:solidFill>
                  <a:srgbClr val="007E39"/>
                </a:solidFill>
                <a:sym typeface="Wingdings" pitchFamily="2" charset="2"/>
              </a:rPr>
              <a:t>quelque soit la motivation</a:t>
            </a:r>
            <a:r>
              <a:rPr lang="fr-FR" sz="2100" dirty="0" smtClean="0">
                <a:sym typeface="Wingdings" pitchFamily="2" charset="2"/>
              </a:rPr>
              <a:t> (2 pays, </a:t>
            </a:r>
            <a:r>
              <a:rPr lang="fr-FR" sz="2100" dirty="0" smtClean="0">
                <a:solidFill>
                  <a:srgbClr val="007E39"/>
                </a:solidFill>
                <a:sym typeface="Wingdings" pitchFamily="2" charset="2"/>
              </a:rPr>
              <a:t>avec circ. </a:t>
            </a:r>
            <a:r>
              <a:rPr lang="fr-FR" sz="2100" dirty="0" err="1" smtClean="0">
                <a:solidFill>
                  <a:srgbClr val="007E39"/>
                </a:solidFill>
                <a:sym typeface="Wingdings" pitchFamily="2" charset="2"/>
              </a:rPr>
              <a:t>aggrav</a:t>
            </a:r>
            <a:r>
              <a:rPr lang="fr-FR" sz="2100" dirty="0" smtClean="0">
                <a:solidFill>
                  <a:srgbClr val="007E39"/>
                </a:solidFill>
                <a:sym typeface="Wingdings" pitchFamily="2" charset="2"/>
              </a:rPr>
              <a:t>. </a:t>
            </a:r>
            <a:r>
              <a:rPr lang="fr-FR" sz="2100" dirty="0">
                <a:solidFill>
                  <a:srgbClr val="007E39"/>
                </a:solidFill>
                <a:sym typeface="Wingdings" pitchFamily="2" charset="2"/>
              </a:rPr>
              <a:t>p</a:t>
            </a:r>
            <a:r>
              <a:rPr lang="fr-FR" sz="2100" dirty="0" smtClean="0">
                <a:solidFill>
                  <a:srgbClr val="007E39"/>
                </a:solidFill>
                <a:sym typeface="Wingdings" pitchFamily="2" charset="2"/>
              </a:rPr>
              <a:t>ossible </a:t>
            </a:r>
            <a:r>
              <a:rPr lang="fr-FR" sz="2100" dirty="0" smtClean="0">
                <a:sym typeface="Wingdings" pitchFamily="2" charset="2"/>
              </a:rPr>
              <a:t>; +/- couvert par les </a:t>
            </a:r>
            <a:r>
              <a:rPr lang="fr-FR" sz="2100" dirty="0" err="1" smtClean="0">
                <a:sym typeface="Wingdings" pitchFamily="2" charset="2"/>
              </a:rPr>
              <a:t>infr</a:t>
            </a:r>
            <a:r>
              <a:rPr lang="fr-FR" sz="2100" dirty="0" smtClean="0">
                <a:sym typeface="Wingdings" pitchFamily="2" charset="2"/>
              </a:rPr>
              <a:t>. de menace, insulte, diffamation dans les autres pays)</a:t>
            </a:r>
            <a:endParaRPr lang="fr-FR" sz="2100" dirty="0" smtClean="0">
              <a:solidFill>
                <a:srgbClr val="0070C0"/>
              </a:solidFill>
              <a:sym typeface="Wingdings" pitchFamily="2" charset="2"/>
            </a:endParaRPr>
          </a:p>
        </p:txBody>
      </p:sp>
      <p:sp>
        <p:nvSpPr>
          <p:cNvPr id="6" name="Rectangle 3"/>
          <p:cNvSpPr txBox="1">
            <a:spLocks noChangeArrowheads="1"/>
          </p:cNvSpPr>
          <p:nvPr/>
        </p:nvSpPr>
        <p:spPr>
          <a:xfrm>
            <a:off x="179512" y="6525344"/>
            <a:ext cx="8712967" cy="332655"/>
          </a:xfrm>
          <a:prstGeom prst="rect">
            <a:avLst/>
          </a:prstGeom>
          <a:noFill/>
          <a:ln>
            <a:noFill/>
            <a:miter lim="800000"/>
            <a:headEnd/>
            <a:tailEnd/>
          </a:ln>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90000"/>
              </a:lnSpc>
            </a:pPr>
            <a:r>
              <a:rPr lang="fr-FR" sz="1600" dirty="0">
                <a:solidFill>
                  <a:prstClr val="black"/>
                </a:solidFill>
              </a:rPr>
              <a:t>Du </a:t>
            </a:r>
            <a:r>
              <a:rPr lang="fr-FR" sz="1600" dirty="0" smtClean="0">
                <a:solidFill>
                  <a:prstClr val="black"/>
                </a:solidFill>
              </a:rPr>
              <a:t>discours </a:t>
            </a:r>
            <a:r>
              <a:rPr lang="fr-FR" sz="1600" dirty="0">
                <a:solidFill>
                  <a:prstClr val="black"/>
                </a:solidFill>
              </a:rPr>
              <a:t>de haine en ligne au cyber-terrorisme –  Montpellier - 8 février 2017</a:t>
            </a:r>
          </a:p>
          <a:p>
            <a:pPr algn="ctr">
              <a:lnSpc>
                <a:spcPct val="90000"/>
              </a:lnSpc>
            </a:pPr>
            <a:endParaRPr lang="fr-FR" sz="1500" i="1" dirty="0">
              <a:solidFill>
                <a:prstClr val="black"/>
              </a:solidFill>
            </a:endParaRPr>
          </a:p>
        </p:txBody>
      </p:sp>
      <p:sp>
        <p:nvSpPr>
          <p:cNvPr id="7" name="ZoneTexte 6"/>
          <p:cNvSpPr txBox="1"/>
          <p:nvPr/>
        </p:nvSpPr>
        <p:spPr>
          <a:xfrm>
            <a:off x="481068" y="404664"/>
            <a:ext cx="8195389" cy="461665"/>
          </a:xfrm>
          <a:prstGeom prst="rect">
            <a:avLst/>
          </a:prstGeom>
          <a:noFill/>
        </p:spPr>
        <p:txBody>
          <a:bodyPr wrap="square" rtlCol="0">
            <a:spAutoFit/>
          </a:bodyPr>
          <a:lstStyle/>
          <a:p>
            <a:r>
              <a:rPr lang="fr-FR" sz="2400" b="1" dirty="0" smtClean="0">
                <a:solidFill>
                  <a:srgbClr val="7B728C"/>
                </a:solidFill>
              </a:rPr>
              <a:t>Etude </a:t>
            </a:r>
            <a:r>
              <a:rPr lang="fr-FR" sz="2400" b="1" dirty="0">
                <a:solidFill>
                  <a:srgbClr val="7B728C"/>
                </a:solidFill>
              </a:rPr>
              <a:t>comparée des législations de 10 </a:t>
            </a:r>
            <a:r>
              <a:rPr lang="fr-FR" sz="2400" b="1" dirty="0" smtClean="0">
                <a:solidFill>
                  <a:srgbClr val="7B728C"/>
                </a:solidFill>
              </a:rPr>
              <a:t>Etats membres </a:t>
            </a:r>
            <a:r>
              <a:rPr lang="fr-FR" sz="2400" b="1" dirty="0">
                <a:solidFill>
                  <a:srgbClr val="7B728C"/>
                </a:solidFill>
              </a:rPr>
              <a:t>de </a:t>
            </a:r>
            <a:r>
              <a:rPr lang="fr-FR" sz="2400" b="1" dirty="0" smtClean="0">
                <a:solidFill>
                  <a:srgbClr val="7B728C"/>
                </a:solidFill>
              </a:rPr>
              <a:t>l’UE</a:t>
            </a:r>
            <a:endParaRPr lang="fr-FR" sz="2400" b="1" dirty="0">
              <a:solidFill>
                <a:srgbClr val="7B728C"/>
              </a:solidFill>
            </a:endParaRPr>
          </a:p>
        </p:txBody>
      </p:sp>
      <p:sp>
        <p:nvSpPr>
          <p:cNvPr id="3" name="Espace réservé du numéro de diapositive 2"/>
          <p:cNvSpPr>
            <a:spLocks noGrp="1"/>
          </p:cNvSpPr>
          <p:nvPr>
            <p:ph type="sldNum" sz="quarter" idx="12"/>
          </p:nvPr>
        </p:nvSpPr>
        <p:spPr/>
        <p:txBody>
          <a:bodyPr/>
          <a:lstStyle/>
          <a:p>
            <a:fld id="{3DA285B4-A819-4B02-AD61-AE9577D3EDAB}" type="slidenum">
              <a:rPr lang="fr-FR" smtClean="0">
                <a:solidFill>
                  <a:prstClr val="black">
                    <a:tint val="75000"/>
                  </a:prstClr>
                </a:solidFill>
              </a:rPr>
              <a:pPr/>
              <a:t>19</a:t>
            </a:fld>
            <a:endParaRPr lang="fr-FR" dirty="0">
              <a:solidFill>
                <a:prstClr val="black">
                  <a:tint val="75000"/>
                </a:prstClr>
              </a:solidFill>
            </a:endParaRPr>
          </a:p>
        </p:txBody>
      </p:sp>
      <p:sp>
        <p:nvSpPr>
          <p:cNvPr id="8" name="Rectangle 2"/>
          <p:cNvSpPr txBox="1">
            <a:spLocks noChangeArrowheads="1"/>
          </p:cNvSpPr>
          <p:nvPr/>
        </p:nvSpPr>
        <p:spPr>
          <a:xfrm>
            <a:off x="395537" y="2972354"/>
            <a:ext cx="8748463" cy="1392750"/>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49263" indent="-188913" algn="l">
              <a:spcBef>
                <a:spcPts val="600"/>
              </a:spcBef>
              <a:buFont typeface="Arial" panose="020B0604020202020204" pitchFamily="34" charset="0"/>
              <a:buChar char="•"/>
            </a:pPr>
            <a:r>
              <a:rPr lang="fr-FR" sz="2100" b="1" dirty="0" smtClean="0">
                <a:sym typeface="Wingdings" pitchFamily="2" charset="2"/>
              </a:rPr>
              <a:t>Promotion/incitation publique à l’hostilité/violence entre communautés </a:t>
            </a:r>
            <a:r>
              <a:rPr lang="fr-FR" sz="2100" dirty="0" smtClean="0">
                <a:sym typeface="Wingdings" pitchFamily="2" charset="2"/>
              </a:rPr>
              <a:t>(2 pays; </a:t>
            </a:r>
            <a:r>
              <a:rPr lang="fr-FR" sz="2100" dirty="0" smtClean="0">
                <a:solidFill>
                  <a:srgbClr val="007E39"/>
                </a:solidFill>
                <a:sym typeface="Wingdings" pitchFamily="2" charset="2"/>
              </a:rPr>
              <a:t>motivation illégale requise dans l’1, circ</a:t>
            </a:r>
            <a:r>
              <a:rPr lang="fr-FR" sz="2100" dirty="0">
                <a:solidFill>
                  <a:srgbClr val="007E39"/>
                </a:solidFill>
                <a:sym typeface="Wingdings" pitchFamily="2" charset="2"/>
              </a:rPr>
              <a:t>. </a:t>
            </a:r>
            <a:r>
              <a:rPr lang="fr-FR" sz="2100" dirty="0" err="1" smtClean="0">
                <a:solidFill>
                  <a:srgbClr val="007E39"/>
                </a:solidFill>
                <a:sym typeface="Wingdings" pitchFamily="2" charset="2"/>
              </a:rPr>
              <a:t>aggrav</a:t>
            </a:r>
            <a:r>
              <a:rPr lang="fr-FR" sz="2100" dirty="0">
                <a:solidFill>
                  <a:srgbClr val="007E39"/>
                </a:solidFill>
                <a:sym typeface="Wingdings" pitchFamily="2" charset="2"/>
              </a:rPr>
              <a:t>. dans </a:t>
            </a:r>
            <a:r>
              <a:rPr lang="fr-FR" sz="2100" dirty="0" smtClean="0">
                <a:solidFill>
                  <a:srgbClr val="007E39"/>
                </a:solidFill>
                <a:sym typeface="Wingdings" pitchFamily="2" charset="2"/>
              </a:rPr>
              <a:t>l’autre</a:t>
            </a:r>
            <a:r>
              <a:rPr lang="fr-FR" sz="2100" dirty="0" smtClean="0">
                <a:sym typeface="Wingdings" pitchFamily="2" charset="2"/>
              </a:rPr>
              <a:t>)</a:t>
            </a:r>
            <a:r>
              <a:rPr lang="fr-FR" sz="2100" dirty="0" smtClean="0">
                <a:solidFill>
                  <a:srgbClr val="007E39"/>
                </a:solidFill>
                <a:sym typeface="Wingdings" pitchFamily="2" charset="2"/>
              </a:rPr>
              <a:t> </a:t>
            </a:r>
            <a:r>
              <a:rPr lang="fr-FR" sz="2100" dirty="0" smtClean="0">
                <a:sym typeface="Wingdings" pitchFamily="2" charset="2"/>
              </a:rPr>
              <a:t>; +/- couvert dans les autres par les </a:t>
            </a:r>
            <a:r>
              <a:rPr lang="fr-FR" sz="2100" dirty="0" err="1" smtClean="0">
                <a:sym typeface="Wingdings" pitchFamily="2" charset="2"/>
              </a:rPr>
              <a:t>infr</a:t>
            </a:r>
            <a:r>
              <a:rPr lang="fr-FR" sz="2100" dirty="0" smtClean="0">
                <a:sym typeface="Wingdings" pitchFamily="2" charset="2"/>
              </a:rPr>
              <a:t>. de violence contre les pers. et biens, incitation à la haine, à commettre un crime, apologie de certains crimes).</a:t>
            </a:r>
            <a:endParaRPr lang="fr-FR" sz="2100" dirty="0" smtClean="0">
              <a:solidFill>
                <a:srgbClr val="0070C0"/>
              </a:solidFill>
              <a:sym typeface="Wingdings" pitchFamily="2" charset="2"/>
            </a:endParaRPr>
          </a:p>
        </p:txBody>
      </p:sp>
      <p:sp>
        <p:nvSpPr>
          <p:cNvPr id="9" name="Rectangle 2"/>
          <p:cNvSpPr txBox="1">
            <a:spLocks noChangeArrowheads="1"/>
          </p:cNvSpPr>
          <p:nvPr/>
        </p:nvSpPr>
        <p:spPr>
          <a:xfrm>
            <a:off x="346200" y="4365104"/>
            <a:ext cx="8748463" cy="792088"/>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49263" indent="-188913" algn="l">
              <a:spcBef>
                <a:spcPts val="600"/>
              </a:spcBef>
              <a:buFont typeface="Arial" panose="020B0604020202020204" pitchFamily="34" charset="0"/>
              <a:buChar char="•"/>
            </a:pPr>
            <a:r>
              <a:rPr lang="fr-FR" sz="2100" b="1" dirty="0" smtClean="0">
                <a:sym typeface="Wingdings" pitchFamily="2" charset="2"/>
              </a:rPr>
              <a:t>Enregistrement d’images de la commission d’une infraction contre les personnes</a:t>
            </a:r>
            <a:r>
              <a:rPr lang="fr-FR" sz="2100" dirty="0" smtClean="0">
                <a:solidFill>
                  <a:srgbClr val="007E39"/>
                </a:solidFill>
                <a:sym typeface="Wingdings" pitchFamily="2" charset="2"/>
              </a:rPr>
              <a:t>, motivation indifférente</a:t>
            </a:r>
            <a:r>
              <a:rPr lang="fr-FR" sz="2100" b="1" dirty="0" smtClean="0">
                <a:sym typeface="Wingdings" pitchFamily="2" charset="2"/>
              </a:rPr>
              <a:t> </a:t>
            </a:r>
            <a:r>
              <a:rPr lang="fr-FR" sz="2100" dirty="0" smtClean="0">
                <a:sym typeface="Wingdings" pitchFamily="2" charset="2"/>
              </a:rPr>
              <a:t>(1 pays; +/- : 3,</a:t>
            </a:r>
            <a:r>
              <a:rPr lang="fr-FR" sz="2100" dirty="0" smtClean="0">
                <a:solidFill>
                  <a:srgbClr val="007E39"/>
                </a:solidFill>
                <a:sym typeface="Wingdings" pitchFamily="2" charset="2"/>
              </a:rPr>
              <a:t> </a:t>
            </a:r>
            <a:r>
              <a:rPr lang="fr-FR" sz="2100" dirty="0">
                <a:solidFill>
                  <a:srgbClr val="007E39"/>
                </a:solidFill>
                <a:sym typeface="Wingdings" pitchFamily="2" charset="2"/>
              </a:rPr>
              <a:t>circ. </a:t>
            </a:r>
            <a:r>
              <a:rPr lang="fr-FR" sz="2100" dirty="0" err="1" smtClean="0">
                <a:solidFill>
                  <a:srgbClr val="007E39"/>
                </a:solidFill>
                <a:sym typeface="Wingdings" pitchFamily="2" charset="2"/>
              </a:rPr>
              <a:t>aggrav</a:t>
            </a:r>
            <a:r>
              <a:rPr lang="fr-FR" sz="2100" dirty="0">
                <a:solidFill>
                  <a:srgbClr val="007E39"/>
                </a:solidFill>
                <a:sym typeface="Wingdings" pitchFamily="2" charset="2"/>
              </a:rPr>
              <a:t>. dans </a:t>
            </a:r>
            <a:r>
              <a:rPr lang="fr-FR" sz="2100" dirty="0" smtClean="0">
                <a:solidFill>
                  <a:srgbClr val="007E39"/>
                </a:solidFill>
                <a:sym typeface="Wingdings" pitchFamily="2" charset="2"/>
              </a:rPr>
              <a:t>2 p.</a:t>
            </a:r>
            <a:r>
              <a:rPr lang="fr-FR" sz="2100" dirty="0" smtClean="0">
                <a:sym typeface="Wingdings" pitchFamily="2" charset="2"/>
              </a:rPr>
              <a:t>)  </a:t>
            </a:r>
          </a:p>
        </p:txBody>
      </p:sp>
      <p:sp>
        <p:nvSpPr>
          <p:cNvPr id="10" name="Rectangle 2"/>
          <p:cNvSpPr txBox="1">
            <a:spLocks noChangeArrowheads="1"/>
          </p:cNvSpPr>
          <p:nvPr/>
        </p:nvSpPr>
        <p:spPr>
          <a:xfrm>
            <a:off x="346199" y="5157192"/>
            <a:ext cx="8748463" cy="658799"/>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49263" indent="-188913" algn="l">
              <a:spcBef>
                <a:spcPts val="600"/>
              </a:spcBef>
              <a:buFont typeface="Arial" panose="020B0604020202020204" pitchFamily="34" charset="0"/>
              <a:buChar char="•"/>
              <a:tabLst>
                <a:tab pos="449263" algn="l"/>
              </a:tabLst>
            </a:pPr>
            <a:r>
              <a:rPr lang="fr-FR" sz="2100" b="1" dirty="0" smtClean="0">
                <a:sym typeface="Wingdings" pitchFamily="2" charset="2"/>
              </a:rPr>
              <a:t>Montage avec la voix/l’image d’une personne sans son consentement et sans mention</a:t>
            </a:r>
            <a:r>
              <a:rPr lang="fr-FR" sz="2100" dirty="0">
                <a:solidFill>
                  <a:srgbClr val="007E39"/>
                </a:solidFill>
                <a:sym typeface="Wingdings" pitchFamily="2" charset="2"/>
              </a:rPr>
              <a:t> quelque soit la motivation</a:t>
            </a:r>
            <a:r>
              <a:rPr lang="fr-FR" sz="2100" b="1" dirty="0" smtClean="0">
                <a:sym typeface="Wingdings" pitchFamily="2" charset="2"/>
              </a:rPr>
              <a:t> </a:t>
            </a:r>
            <a:r>
              <a:rPr lang="fr-FR" sz="2100" dirty="0" smtClean="0">
                <a:sym typeface="Wingdings" pitchFamily="2" charset="2"/>
              </a:rPr>
              <a:t>(2 pays</a:t>
            </a:r>
            <a:r>
              <a:rPr lang="fr-FR" sz="2100" dirty="0" smtClean="0">
                <a:solidFill>
                  <a:srgbClr val="007E39"/>
                </a:solidFill>
                <a:sym typeface="Wingdings" pitchFamily="2" charset="2"/>
              </a:rPr>
              <a:t>; circ. </a:t>
            </a:r>
            <a:r>
              <a:rPr lang="fr-FR" sz="2100" dirty="0" err="1" smtClean="0">
                <a:solidFill>
                  <a:srgbClr val="007E39"/>
                </a:solidFill>
                <a:sym typeface="Wingdings" pitchFamily="2" charset="2"/>
              </a:rPr>
              <a:t>aggrav</a:t>
            </a:r>
            <a:r>
              <a:rPr lang="fr-FR" sz="2100" dirty="0" smtClean="0">
                <a:solidFill>
                  <a:srgbClr val="007E39"/>
                </a:solidFill>
                <a:sym typeface="Wingdings" pitchFamily="2" charset="2"/>
              </a:rPr>
              <a:t>. dans 1 pays</a:t>
            </a:r>
            <a:r>
              <a:rPr lang="fr-FR" sz="2100" dirty="0" smtClean="0">
                <a:sym typeface="Wingdings" pitchFamily="2" charset="2"/>
              </a:rPr>
              <a:t>) </a:t>
            </a:r>
            <a:endParaRPr lang="fr-FR" sz="2100" dirty="0">
              <a:sym typeface="Wingdings" pitchFamily="2" charset="2"/>
            </a:endParaRPr>
          </a:p>
        </p:txBody>
      </p:sp>
      <p:sp>
        <p:nvSpPr>
          <p:cNvPr id="11" name="Rectangle 2"/>
          <p:cNvSpPr txBox="1">
            <a:spLocks noChangeArrowheads="1"/>
          </p:cNvSpPr>
          <p:nvPr/>
        </p:nvSpPr>
        <p:spPr>
          <a:xfrm>
            <a:off x="321113" y="5869811"/>
            <a:ext cx="8748463" cy="658799"/>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49263" indent="-188913" algn="l">
              <a:spcBef>
                <a:spcPts val="600"/>
              </a:spcBef>
              <a:buFont typeface="Arial" panose="020B0604020202020204" pitchFamily="34" charset="0"/>
              <a:buChar char="•"/>
              <a:tabLst>
                <a:tab pos="449263" algn="l"/>
              </a:tabLst>
            </a:pPr>
            <a:r>
              <a:rPr lang="fr-FR" sz="2100" b="1" dirty="0" smtClean="0">
                <a:sym typeface="Wingdings" pitchFamily="2" charset="2"/>
              </a:rPr>
              <a:t>Usurpation ou détournement d’identité</a:t>
            </a:r>
            <a:r>
              <a:rPr lang="fr-FR" sz="2100" dirty="0">
                <a:solidFill>
                  <a:srgbClr val="007E39"/>
                </a:solidFill>
                <a:sym typeface="Wingdings" pitchFamily="2" charset="2"/>
              </a:rPr>
              <a:t> quelque soit la motivation</a:t>
            </a:r>
            <a:r>
              <a:rPr lang="fr-FR" sz="2100" b="1" dirty="0" smtClean="0">
                <a:sym typeface="Wingdings" pitchFamily="2" charset="2"/>
              </a:rPr>
              <a:t> </a:t>
            </a:r>
            <a:r>
              <a:rPr lang="fr-FR" sz="2100" dirty="0" smtClean="0">
                <a:sym typeface="Wingdings" pitchFamily="2" charset="2"/>
              </a:rPr>
              <a:t>(</a:t>
            </a:r>
            <a:r>
              <a:rPr lang="fr-FR" sz="2100" dirty="0">
                <a:sym typeface="Wingdings" pitchFamily="2" charset="2"/>
              </a:rPr>
              <a:t>2 </a:t>
            </a:r>
            <a:r>
              <a:rPr lang="fr-FR" sz="2100" dirty="0" smtClean="0">
                <a:sym typeface="Wingdings" pitchFamily="2" charset="2"/>
              </a:rPr>
              <a:t>pays,</a:t>
            </a:r>
            <a:r>
              <a:rPr lang="fr-FR" sz="2100" dirty="0" smtClean="0">
                <a:solidFill>
                  <a:srgbClr val="007E39"/>
                </a:solidFill>
                <a:sym typeface="Wingdings" pitchFamily="2" charset="2"/>
              </a:rPr>
              <a:t> circ</a:t>
            </a:r>
            <a:r>
              <a:rPr lang="fr-FR" sz="2100" dirty="0">
                <a:solidFill>
                  <a:srgbClr val="007E39"/>
                </a:solidFill>
                <a:sym typeface="Wingdings" pitchFamily="2" charset="2"/>
              </a:rPr>
              <a:t>. </a:t>
            </a:r>
            <a:r>
              <a:rPr lang="fr-FR" sz="2100" dirty="0" err="1" smtClean="0">
                <a:solidFill>
                  <a:srgbClr val="007E39"/>
                </a:solidFill>
                <a:sym typeface="Wingdings" pitchFamily="2" charset="2"/>
              </a:rPr>
              <a:t>aggrav</a:t>
            </a:r>
            <a:r>
              <a:rPr lang="fr-FR" sz="2100" dirty="0" smtClean="0">
                <a:solidFill>
                  <a:srgbClr val="007E39"/>
                </a:solidFill>
                <a:sym typeface="Wingdings" pitchFamily="2" charset="2"/>
              </a:rPr>
              <a:t>. </a:t>
            </a:r>
            <a:r>
              <a:rPr lang="fr-FR" sz="2100" dirty="0" err="1" smtClean="0">
                <a:solidFill>
                  <a:srgbClr val="007E39"/>
                </a:solidFill>
                <a:sym typeface="Wingdings" pitchFamily="2" charset="2"/>
              </a:rPr>
              <a:t>ds</a:t>
            </a:r>
            <a:r>
              <a:rPr lang="fr-FR" sz="2100" dirty="0" smtClean="0">
                <a:solidFill>
                  <a:srgbClr val="007E39"/>
                </a:solidFill>
                <a:sym typeface="Wingdings" pitchFamily="2" charset="2"/>
              </a:rPr>
              <a:t> </a:t>
            </a:r>
            <a:r>
              <a:rPr lang="fr-FR" sz="2100" dirty="0">
                <a:solidFill>
                  <a:srgbClr val="007E39"/>
                </a:solidFill>
                <a:sym typeface="Wingdings" pitchFamily="2" charset="2"/>
              </a:rPr>
              <a:t>1 pays</a:t>
            </a:r>
            <a:r>
              <a:rPr lang="fr-FR" sz="2100" dirty="0" smtClean="0">
                <a:sym typeface="Wingdings" pitchFamily="2" charset="2"/>
              </a:rPr>
              <a:t>) </a:t>
            </a:r>
            <a:r>
              <a:rPr lang="fr-FR" sz="2200" dirty="0" smtClean="0">
                <a:sym typeface="Wingdings" pitchFamily="2" charset="2"/>
              </a:rPr>
              <a:t> </a:t>
            </a:r>
          </a:p>
        </p:txBody>
      </p:sp>
    </p:spTree>
    <p:extLst>
      <p:ext uri="{BB962C8B-B14F-4D97-AF65-F5344CB8AC3E}">
        <p14:creationId xmlns:p14="http://schemas.microsoft.com/office/powerpoint/2010/main" val="3402031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76785" y="1100147"/>
            <a:ext cx="8748463" cy="456646"/>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spcBef>
                <a:spcPts val="1200"/>
              </a:spcBef>
              <a:buFont typeface="Wingdings" pitchFamily="2" charset="2"/>
              <a:buChar char="§"/>
            </a:pPr>
            <a:r>
              <a:rPr lang="fr-FR" sz="2200" b="1" dirty="0" smtClean="0"/>
              <a:t>Définition juridique : </a:t>
            </a:r>
            <a:r>
              <a:rPr lang="fr-FR" sz="2200" dirty="0" smtClean="0"/>
              <a:t>discours de haine illégal / prohibé par la loi </a:t>
            </a:r>
          </a:p>
          <a:p>
            <a:pPr marL="342900" indent="-342900" algn="l">
              <a:spcBef>
                <a:spcPts val="1200"/>
              </a:spcBef>
              <a:buFont typeface="Wingdings" pitchFamily="2" charset="2"/>
              <a:buChar char="§"/>
            </a:pPr>
            <a:endParaRPr lang="fr-FR" sz="1800" dirty="0" smtClean="0">
              <a:solidFill>
                <a:prstClr val="black"/>
              </a:solidFill>
              <a:sym typeface="Wingdings" pitchFamily="2" charset="2"/>
            </a:endParaRPr>
          </a:p>
          <a:p>
            <a:pPr marL="363538" algn="l">
              <a:spcBef>
                <a:spcPts val="0"/>
              </a:spcBef>
            </a:pPr>
            <a:endParaRPr lang="fr-FR" sz="2200" dirty="0">
              <a:solidFill>
                <a:prstClr val="black"/>
              </a:solidFill>
              <a:sym typeface="Wingdings" pitchFamily="2" charset="2"/>
            </a:endParaRPr>
          </a:p>
        </p:txBody>
      </p:sp>
      <p:sp>
        <p:nvSpPr>
          <p:cNvPr id="6" name="Rectangle 3"/>
          <p:cNvSpPr txBox="1">
            <a:spLocks noChangeArrowheads="1"/>
          </p:cNvSpPr>
          <p:nvPr/>
        </p:nvSpPr>
        <p:spPr>
          <a:xfrm>
            <a:off x="179512" y="6525344"/>
            <a:ext cx="8712967" cy="332655"/>
          </a:xfrm>
          <a:prstGeom prst="rect">
            <a:avLst/>
          </a:prstGeom>
          <a:noFill/>
          <a:ln>
            <a:noFill/>
            <a:miter lim="800000"/>
            <a:headEnd/>
            <a:tailEnd/>
          </a:ln>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90000"/>
              </a:lnSpc>
            </a:pPr>
            <a:r>
              <a:rPr lang="fr-FR" sz="1600" dirty="0">
                <a:solidFill>
                  <a:prstClr val="black"/>
                </a:solidFill>
              </a:rPr>
              <a:t>Du discours de haine en ligne au cyber-terrorisme –  Montpellier - 8 février 2017</a:t>
            </a:r>
          </a:p>
          <a:p>
            <a:pPr algn="ctr">
              <a:lnSpc>
                <a:spcPct val="90000"/>
              </a:lnSpc>
            </a:pPr>
            <a:endParaRPr lang="fr-FR" sz="1500" i="1" dirty="0">
              <a:solidFill>
                <a:prstClr val="black"/>
              </a:solidFill>
            </a:endParaRPr>
          </a:p>
        </p:txBody>
      </p:sp>
      <p:sp>
        <p:nvSpPr>
          <p:cNvPr id="7" name="ZoneTexte 6"/>
          <p:cNvSpPr txBox="1"/>
          <p:nvPr/>
        </p:nvSpPr>
        <p:spPr>
          <a:xfrm>
            <a:off x="481068" y="404664"/>
            <a:ext cx="8195389" cy="461665"/>
          </a:xfrm>
          <a:prstGeom prst="rect">
            <a:avLst/>
          </a:prstGeom>
          <a:noFill/>
        </p:spPr>
        <p:txBody>
          <a:bodyPr wrap="square" rtlCol="0">
            <a:spAutoFit/>
          </a:bodyPr>
          <a:lstStyle/>
          <a:p>
            <a:pPr algn="ctr"/>
            <a:r>
              <a:rPr lang="fr-FR" sz="2400" b="1" dirty="0">
                <a:solidFill>
                  <a:srgbClr val="7B728C"/>
                </a:solidFill>
              </a:rPr>
              <a:t>Introduction</a:t>
            </a:r>
          </a:p>
        </p:txBody>
      </p:sp>
      <p:sp>
        <p:nvSpPr>
          <p:cNvPr id="3" name="Espace réservé du numéro de diapositive 2"/>
          <p:cNvSpPr>
            <a:spLocks noGrp="1"/>
          </p:cNvSpPr>
          <p:nvPr>
            <p:ph type="sldNum" sz="quarter" idx="12"/>
          </p:nvPr>
        </p:nvSpPr>
        <p:spPr/>
        <p:txBody>
          <a:bodyPr/>
          <a:lstStyle/>
          <a:p>
            <a:fld id="{3DA285B4-A819-4B02-AD61-AE9577D3EDAB}" type="slidenum">
              <a:rPr lang="fr-FR" smtClean="0">
                <a:solidFill>
                  <a:prstClr val="black">
                    <a:tint val="75000"/>
                  </a:prstClr>
                </a:solidFill>
              </a:rPr>
              <a:pPr/>
              <a:t>2</a:t>
            </a:fld>
            <a:endParaRPr lang="fr-FR" dirty="0">
              <a:solidFill>
                <a:prstClr val="black">
                  <a:tint val="75000"/>
                </a:prstClr>
              </a:solidFill>
            </a:endParaRPr>
          </a:p>
        </p:txBody>
      </p:sp>
      <p:sp>
        <p:nvSpPr>
          <p:cNvPr id="8" name="Rectangle 2"/>
          <p:cNvSpPr txBox="1">
            <a:spLocks noChangeArrowheads="1"/>
          </p:cNvSpPr>
          <p:nvPr/>
        </p:nvSpPr>
        <p:spPr>
          <a:xfrm>
            <a:off x="374100" y="1556793"/>
            <a:ext cx="8748463" cy="2172118"/>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spcBef>
                <a:spcPts val="1200"/>
              </a:spcBef>
              <a:buFont typeface="Wingdings" pitchFamily="2" charset="2"/>
              <a:buChar char="§"/>
            </a:pPr>
            <a:r>
              <a:rPr lang="fr-FR" sz="2200" b="1" dirty="0" smtClean="0"/>
              <a:t>Identification indispensable car dans un Etat de droit seuls les discours illégaux peuvent être réprimés ou prévenus</a:t>
            </a:r>
          </a:p>
          <a:p>
            <a:pPr marL="706438" indent="-342900" algn="l">
              <a:spcBef>
                <a:spcPts val="0"/>
              </a:spcBef>
              <a:buFont typeface="Wingdings"/>
              <a:buChar char="à"/>
            </a:pPr>
            <a:r>
              <a:rPr lang="fr-FR" sz="2200" dirty="0" smtClean="0"/>
              <a:t>Les discours non illégaux sont protégés </a:t>
            </a:r>
            <a:r>
              <a:rPr lang="fr-FR" sz="2200" dirty="0" smtClean="0">
                <a:sym typeface="Wingdings" pitchFamily="2" charset="2"/>
              </a:rPr>
              <a:t>même lorsqu’ils</a:t>
            </a:r>
          </a:p>
          <a:p>
            <a:pPr marL="363538">
              <a:spcBef>
                <a:spcPts val="200"/>
              </a:spcBef>
            </a:pPr>
            <a:r>
              <a:rPr lang="fr-FR" sz="2000" i="1" dirty="0" smtClean="0">
                <a:sym typeface="Wingdings" pitchFamily="2" charset="2"/>
              </a:rPr>
              <a:t>« choquent ou inquiètent l'État ou une fraction quelconque de la population » </a:t>
            </a:r>
          </a:p>
          <a:p>
            <a:pPr marL="363538">
              <a:spcBef>
                <a:spcPts val="600"/>
              </a:spcBef>
            </a:pPr>
            <a:r>
              <a:rPr lang="fr-FR" sz="2000" i="1" dirty="0" smtClean="0"/>
              <a:t>« Ainsi le veulent le pluralisme, la tolérance et l'esprit d'ouverture sans lesquels il n'est pas de "société démocratique" </a:t>
            </a:r>
            <a:r>
              <a:rPr lang="fr-FR" sz="2000" i="1" dirty="0"/>
              <a:t>». </a:t>
            </a:r>
            <a:r>
              <a:rPr lang="fr-FR" sz="2000" i="1" dirty="0" smtClean="0"/>
              <a:t>(ECHR, </a:t>
            </a:r>
            <a:r>
              <a:rPr lang="fr-FR" sz="2000" i="1" dirty="0" err="1" smtClean="0"/>
              <a:t>Handyside</a:t>
            </a:r>
            <a:r>
              <a:rPr lang="fr-FR" sz="2000" i="1" dirty="0" smtClean="0"/>
              <a:t>)</a:t>
            </a:r>
            <a:endParaRPr lang="fr-FR" sz="2000" i="1" dirty="0"/>
          </a:p>
        </p:txBody>
      </p:sp>
      <p:sp>
        <p:nvSpPr>
          <p:cNvPr id="9" name="Rectangle 2"/>
          <p:cNvSpPr txBox="1">
            <a:spLocks noChangeArrowheads="1"/>
          </p:cNvSpPr>
          <p:nvPr/>
        </p:nvSpPr>
        <p:spPr>
          <a:xfrm>
            <a:off x="391995" y="3693933"/>
            <a:ext cx="8748463" cy="1535268"/>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spcBef>
                <a:spcPts val="1200"/>
              </a:spcBef>
              <a:buFont typeface="Wingdings" pitchFamily="2" charset="2"/>
              <a:buChar char="§"/>
            </a:pPr>
            <a:r>
              <a:rPr lang="fr-FR" sz="2200" b="1" dirty="0" smtClean="0">
                <a:sym typeface="Wingdings" pitchFamily="2" charset="2"/>
              </a:rPr>
              <a:t>Identifier l’illégal dans la perspective d’analyser les améliorations possibles du cadre juridique implique par ailleurs de s’interroger sur la question des limites au pouvoir d’incrimination </a:t>
            </a:r>
            <a:r>
              <a:rPr lang="fr-FR" sz="2200" dirty="0" smtClean="0">
                <a:sym typeface="Wingdings" pitchFamily="2" charset="2"/>
              </a:rPr>
              <a:t>(raisons pour lesquelles un discours choquant relève de la liberté et non de l’interdit) </a:t>
            </a:r>
            <a:endParaRPr lang="fr-FR" sz="1800" dirty="0" smtClean="0">
              <a:solidFill>
                <a:prstClr val="black"/>
              </a:solidFill>
              <a:sym typeface="Wingdings" pitchFamily="2" charset="2"/>
            </a:endParaRPr>
          </a:p>
          <a:p>
            <a:pPr marL="363538" algn="l">
              <a:spcBef>
                <a:spcPts val="0"/>
              </a:spcBef>
            </a:pPr>
            <a:endParaRPr lang="fr-FR" sz="2200" dirty="0">
              <a:solidFill>
                <a:prstClr val="black"/>
              </a:solidFill>
              <a:sym typeface="Wingdings" pitchFamily="2" charset="2"/>
            </a:endParaRPr>
          </a:p>
        </p:txBody>
      </p:sp>
      <p:sp>
        <p:nvSpPr>
          <p:cNvPr id="10" name="Rectangle 2"/>
          <p:cNvSpPr txBox="1">
            <a:spLocks noChangeArrowheads="1"/>
          </p:cNvSpPr>
          <p:nvPr/>
        </p:nvSpPr>
        <p:spPr>
          <a:xfrm>
            <a:off x="374099" y="5175583"/>
            <a:ext cx="8748463" cy="1349761"/>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spcBef>
                <a:spcPts val="1200"/>
              </a:spcBef>
              <a:buFont typeface="Wingdings" pitchFamily="2" charset="2"/>
              <a:buChar char="§"/>
            </a:pPr>
            <a:r>
              <a:rPr lang="fr-FR" sz="2200" b="1" dirty="0" smtClean="0">
                <a:sym typeface="Wingdings" pitchFamily="2" charset="2"/>
              </a:rPr>
              <a:t>Limites: </a:t>
            </a:r>
          </a:p>
          <a:p>
            <a:pPr marL="900113" indent="-276225" algn="l">
              <a:spcBef>
                <a:spcPts val="400"/>
              </a:spcBef>
              <a:buFont typeface="Wingdings" panose="05000000000000000000" pitchFamily="2" charset="2"/>
              <a:buChar char="ü"/>
            </a:pPr>
            <a:r>
              <a:rPr lang="fr-FR" sz="2200" b="1" dirty="0" smtClean="0">
                <a:sym typeface="Wingdings" pitchFamily="2" charset="2"/>
              </a:rPr>
              <a:t>La préservation des droits fondamentaux</a:t>
            </a:r>
          </a:p>
          <a:p>
            <a:pPr marL="900113" indent="-276225" algn="l">
              <a:spcBef>
                <a:spcPts val="400"/>
              </a:spcBef>
              <a:buFont typeface="Wingdings" panose="05000000000000000000" pitchFamily="2" charset="2"/>
              <a:buChar char="ü"/>
            </a:pPr>
            <a:r>
              <a:rPr lang="fr-FR" sz="2200" b="1" dirty="0" smtClean="0">
                <a:sym typeface="Wingdings" pitchFamily="2" charset="2"/>
              </a:rPr>
              <a:t>La souveraineté des Etats</a:t>
            </a:r>
          </a:p>
          <a:p>
            <a:pPr marL="342900" indent="-342900" algn="l">
              <a:spcBef>
                <a:spcPts val="1200"/>
              </a:spcBef>
              <a:buFont typeface="Wingdings" pitchFamily="2" charset="2"/>
              <a:buChar char="§"/>
            </a:pPr>
            <a:endParaRPr lang="fr-FR" sz="1800" dirty="0" smtClean="0">
              <a:solidFill>
                <a:prstClr val="black"/>
              </a:solidFill>
              <a:sym typeface="Wingdings" pitchFamily="2" charset="2"/>
            </a:endParaRPr>
          </a:p>
          <a:p>
            <a:pPr marL="363538" algn="l">
              <a:spcBef>
                <a:spcPts val="0"/>
              </a:spcBef>
            </a:pPr>
            <a:endParaRPr lang="fr-FR" sz="2200" dirty="0">
              <a:solidFill>
                <a:prstClr val="black"/>
              </a:solidFill>
              <a:sym typeface="Wingdings" pitchFamily="2" charset="2"/>
            </a:endParaRPr>
          </a:p>
        </p:txBody>
      </p:sp>
    </p:spTree>
    <p:extLst>
      <p:ext uri="{BB962C8B-B14F-4D97-AF65-F5344CB8AC3E}">
        <p14:creationId xmlns:p14="http://schemas.microsoft.com/office/powerpoint/2010/main" val="2435982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07639" y="980728"/>
            <a:ext cx="8748463" cy="816686"/>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fr-FR" sz="2200" b="1" dirty="0" smtClean="0">
                <a:sym typeface="Wingdings" pitchFamily="2" charset="2"/>
              </a:rPr>
              <a:t>Conclusions</a:t>
            </a:r>
          </a:p>
          <a:p>
            <a:pPr marL="342900" indent="-342900" algn="l">
              <a:spcBef>
                <a:spcPts val="400"/>
              </a:spcBef>
              <a:buFont typeface="Wingdings" panose="05000000000000000000" pitchFamily="2" charset="2"/>
              <a:buChar char="§"/>
            </a:pPr>
            <a:r>
              <a:rPr lang="fr-FR" sz="2200" b="1" dirty="0" smtClean="0">
                <a:sym typeface="Wingdings" pitchFamily="2" charset="2"/>
              </a:rPr>
              <a:t>Etude se poursuit, livrable final à venir</a:t>
            </a:r>
          </a:p>
        </p:txBody>
      </p:sp>
      <p:sp>
        <p:nvSpPr>
          <p:cNvPr id="6" name="Rectangle 3"/>
          <p:cNvSpPr txBox="1">
            <a:spLocks noChangeArrowheads="1"/>
          </p:cNvSpPr>
          <p:nvPr/>
        </p:nvSpPr>
        <p:spPr>
          <a:xfrm>
            <a:off x="179512" y="6525344"/>
            <a:ext cx="8712967" cy="332655"/>
          </a:xfrm>
          <a:prstGeom prst="rect">
            <a:avLst/>
          </a:prstGeom>
          <a:noFill/>
          <a:ln>
            <a:noFill/>
            <a:miter lim="800000"/>
            <a:headEnd/>
            <a:tailEnd/>
          </a:ln>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90000"/>
              </a:lnSpc>
            </a:pPr>
            <a:r>
              <a:rPr lang="fr-FR" sz="1600" dirty="0">
                <a:solidFill>
                  <a:prstClr val="black"/>
                </a:solidFill>
              </a:rPr>
              <a:t>Du discours de haine en ligne au cyber-terrorisme –  Montpellier - 8 février 2017</a:t>
            </a:r>
          </a:p>
          <a:p>
            <a:pPr algn="ctr">
              <a:lnSpc>
                <a:spcPct val="90000"/>
              </a:lnSpc>
            </a:pPr>
            <a:endParaRPr lang="fr-FR" sz="1500" i="1" dirty="0">
              <a:solidFill>
                <a:prstClr val="black"/>
              </a:solidFill>
            </a:endParaRPr>
          </a:p>
        </p:txBody>
      </p:sp>
      <p:sp>
        <p:nvSpPr>
          <p:cNvPr id="7" name="ZoneTexte 6"/>
          <p:cNvSpPr txBox="1"/>
          <p:nvPr/>
        </p:nvSpPr>
        <p:spPr>
          <a:xfrm>
            <a:off x="481068" y="404664"/>
            <a:ext cx="8195389" cy="461665"/>
          </a:xfrm>
          <a:prstGeom prst="rect">
            <a:avLst/>
          </a:prstGeom>
          <a:noFill/>
        </p:spPr>
        <p:txBody>
          <a:bodyPr wrap="square" rtlCol="0">
            <a:spAutoFit/>
          </a:bodyPr>
          <a:lstStyle/>
          <a:p>
            <a:r>
              <a:rPr lang="fr-FR" sz="2400" b="1" dirty="0" smtClean="0">
                <a:solidFill>
                  <a:srgbClr val="7B728C"/>
                </a:solidFill>
              </a:rPr>
              <a:t>Etude </a:t>
            </a:r>
            <a:r>
              <a:rPr lang="fr-FR" sz="2400" b="1" dirty="0">
                <a:solidFill>
                  <a:srgbClr val="7B728C"/>
                </a:solidFill>
              </a:rPr>
              <a:t>comparée des législations de 10 </a:t>
            </a:r>
            <a:r>
              <a:rPr lang="fr-FR" sz="2400" b="1" dirty="0" smtClean="0">
                <a:solidFill>
                  <a:srgbClr val="7B728C"/>
                </a:solidFill>
              </a:rPr>
              <a:t>Etats membres </a:t>
            </a:r>
            <a:r>
              <a:rPr lang="fr-FR" sz="2400" b="1" dirty="0">
                <a:solidFill>
                  <a:srgbClr val="7B728C"/>
                </a:solidFill>
              </a:rPr>
              <a:t>de </a:t>
            </a:r>
            <a:r>
              <a:rPr lang="fr-FR" sz="2400" b="1" dirty="0" smtClean="0">
                <a:solidFill>
                  <a:srgbClr val="7B728C"/>
                </a:solidFill>
              </a:rPr>
              <a:t>l’UE</a:t>
            </a:r>
            <a:endParaRPr lang="fr-FR" sz="2400" b="1" dirty="0">
              <a:solidFill>
                <a:srgbClr val="7B728C"/>
              </a:solidFill>
            </a:endParaRPr>
          </a:p>
        </p:txBody>
      </p:sp>
      <p:sp>
        <p:nvSpPr>
          <p:cNvPr id="3" name="Espace réservé du numéro de diapositive 2"/>
          <p:cNvSpPr>
            <a:spLocks noGrp="1"/>
          </p:cNvSpPr>
          <p:nvPr>
            <p:ph type="sldNum" sz="quarter" idx="12"/>
          </p:nvPr>
        </p:nvSpPr>
        <p:spPr/>
        <p:txBody>
          <a:bodyPr/>
          <a:lstStyle/>
          <a:p>
            <a:fld id="{3DA285B4-A819-4B02-AD61-AE9577D3EDAB}" type="slidenum">
              <a:rPr lang="fr-FR" smtClean="0">
                <a:solidFill>
                  <a:prstClr val="black">
                    <a:tint val="75000"/>
                  </a:prstClr>
                </a:solidFill>
              </a:rPr>
              <a:pPr/>
              <a:t>20</a:t>
            </a:fld>
            <a:endParaRPr lang="fr-FR" dirty="0">
              <a:solidFill>
                <a:prstClr val="black">
                  <a:tint val="75000"/>
                </a:prstClr>
              </a:solidFill>
            </a:endParaRPr>
          </a:p>
        </p:txBody>
      </p:sp>
      <p:sp>
        <p:nvSpPr>
          <p:cNvPr id="8" name="Rectangle 2"/>
          <p:cNvSpPr txBox="1">
            <a:spLocks noChangeArrowheads="1"/>
          </p:cNvSpPr>
          <p:nvPr/>
        </p:nvSpPr>
        <p:spPr>
          <a:xfrm>
            <a:off x="394250" y="1775827"/>
            <a:ext cx="8748463" cy="791140"/>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spcBef>
                <a:spcPts val="600"/>
              </a:spcBef>
              <a:buFont typeface="Wingdings" panose="05000000000000000000" pitchFamily="2" charset="2"/>
              <a:buChar char="§"/>
            </a:pPr>
            <a:r>
              <a:rPr lang="fr-FR" sz="2200" b="1" dirty="0" smtClean="0">
                <a:sym typeface="Wingdings" pitchFamily="2" charset="2"/>
              </a:rPr>
              <a:t>Tentative de définition plus globale </a:t>
            </a:r>
            <a:r>
              <a:rPr lang="fr-FR" sz="2200" dirty="0" smtClean="0">
                <a:sym typeface="Wingdings" pitchFamily="2" charset="2"/>
              </a:rPr>
              <a:t>pour les besoins de la lutte contre ces comportements</a:t>
            </a:r>
          </a:p>
        </p:txBody>
      </p:sp>
      <p:sp>
        <p:nvSpPr>
          <p:cNvPr id="9" name="Rectangle 2"/>
          <p:cNvSpPr txBox="1">
            <a:spLocks noChangeArrowheads="1"/>
          </p:cNvSpPr>
          <p:nvPr/>
        </p:nvSpPr>
        <p:spPr>
          <a:xfrm>
            <a:off x="394249" y="2487645"/>
            <a:ext cx="8748463" cy="432048"/>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spcBef>
                <a:spcPts val="600"/>
              </a:spcBef>
              <a:buFont typeface="Wingdings" panose="05000000000000000000" pitchFamily="2" charset="2"/>
              <a:buChar char="§"/>
            </a:pPr>
            <a:r>
              <a:rPr lang="fr-FR" sz="2200" b="1" dirty="0" smtClean="0">
                <a:sym typeface="Wingdings" pitchFamily="2" charset="2"/>
              </a:rPr>
              <a:t>Recommandations … dont</a:t>
            </a:r>
          </a:p>
        </p:txBody>
      </p:sp>
      <p:sp>
        <p:nvSpPr>
          <p:cNvPr id="10" name="Rectangle 2"/>
          <p:cNvSpPr txBox="1">
            <a:spLocks noChangeArrowheads="1"/>
          </p:cNvSpPr>
          <p:nvPr/>
        </p:nvSpPr>
        <p:spPr>
          <a:xfrm>
            <a:off x="334206" y="2871868"/>
            <a:ext cx="8748463" cy="509307"/>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706438" indent="-342900" algn="l">
              <a:spcBef>
                <a:spcPts val="400"/>
              </a:spcBef>
              <a:buFont typeface="Wingdings" panose="05000000000000000000" pitchFamily="2" charset="2"/>
              <a:buChar char="ü"/>
            </a:pPr>
            <a:r>
              <a:rPr lang="fr-FR" sz="2200" dirty="0" smtClean="0">
                <a:sym typeface="Wingdings" pitchFamily="2" charset="2"/>
              </a:rPr>
              <a:t>Poursuivre l’entreprise d’harmonisation européenne / internationale</a:t>
            </a:r>
          </a:p>
        </p:txBody>
      </p:sp>
      <p:sp>
        <p:nvSpPr>
          <p:cNvPr id="11" name="Rectangle 2"/>
          <p:cNvSpPr txBox="1">
            <a:spLocks noChangeArrowheads="1"/>
          </p:cNvSpPr>
          <p:nvPr/>
        </p:nvSpPr>
        <p:spPr>
          <a:xfrm>
            <a:off x="317005" y="3329534"/>
            <a:ext cx="8748463" cy="732656"/>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706438" indent="-342900" algn="l">
              <a:spcBef>
                <a:spcPts val="400"/>
              </a:spcBef>
              <a:buFont typeface="Wingdings" panose="05000000000000000000" pitchFamily="2" charset="2"/>
              <a:buChar char="ü"/>
            </a:pPr>
            <a:r>
              <a:rPr lang="fr-FR" sz="2200" dirty="0" smtClean="0">
                <a:sym typeface="Wingdings" pitchFamily="2" charset="2"/>
              </a:rPr>
              <a:t>Revisiter certaines incriminations, trop restrictivement définies voire trop largement définies  … exemples :</a:t>
            </a:r>
          </a:p>
        </p:txBody>
      </p:sp>
      <p:sp>
        <p:nvSpPr>
          <p:cNvPr id="12" name="Rectangle 2"/>
          <p:cNvSpPr txBox="1">
            <a:spLocks noChangeArrowheads="1"/>
          </p:cNvSpPr>
          <p:nvPr/>
        </p:nvSpPr>
        <p:spPr>
          <a:xfrm>
            <a:off x="344617" y="4040547"/>
            <a:ext cx="8748463" cy="403650"/>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900113" indent="-188913" algn="l">
              <a:spcBef>
                <a:spcPts val="200"/>
              </a:spcBef>
              <a:buFont typeface="Arial" panose="020B0604020202020204" pitchFamily="34" charset="0"/>
              <a:buChar char="•"/>
            </a:pPr>
            <a:r>
              <a:rPr lang="fr-FR" sz="2200" dirty="0" smtClean="0">
                <a:sym typeface="Wingdings" pitchFamily="2" charset="2"/>
              </a:rPr>
              <a:t>Incrimination de la critique de la religion ? </a:t>
            </a:r>
          </a:p>
        </p:txBody>
      </p:sp>
      <p:sp>
        <p:nvSpPr>
          <p:cNvPr id="13" name="Rectangle 2"/>
          <p:cNvSpPr txBox="1">
            <a:spLocks noChangeArrowheads="1"/>
          </p:cNvSpPr>
          <p:nvPr/>
        </p:nvSpPr>
        <p:spPr>
          <a:xfrm>
            <a:off x="344617" y="4408115"/>
            <a:ext cx="8748463" cy="1771802"/>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900113" indent="-188913" algn="l">
              <a:spcBef>
                <a:spcPts val="200"/>
              </a:spcBef>
              <a:buFont typeface="Arial" panose="020B0604020202020204" pitchFamily="34" charset="0"/>
              <a:buChar char="•"/>
            </a:pPr>
            <a:r>
              <a:rPr lang="fr-FR" sz="2200" dirty="0" smtClean="0">
                <a:sym typeface="Wingdings" pitchFamily="2" charset="2"/>
              </a:rPr>
              <a:t>Etendre à toute motivation, non seules certaines caractéristiques</a:t>
            </a:r>
            <a:r>
              <a:rPr lang="en-GB" sz="2400" dirty="0"/>
              <a:t> </a:t>
            </a:r>
            <a:r>
              <a:rPr lang="fr-FR" sz="2200" dirty="0" smtClean="0">
                <a:sym typeface="Wingdings" pitchFamily="2" charset="2"/>
              </a:rPr>
              <a:t>? </a:t>
            </a:r>
            <a:r>
              <a:rPr lang="fr-FR" sz="2200" dirty="0">
                <a:sym typeface="Wingdings" pitchFamily="2" charset="2"/>
              </a:rPr>
              <a:t>- Insécurité juridique de l’auteur, des </a:t>
            </a:r>
            <a:r>
              <a:rPr lang="fr-FR" sz="2200" dirty="0" smtClean="0">
                <a:sym typeface="Wingdings" pitchFamily="2" charset="2"/>
              </a:rPr>
              <a:t>victimes</a:t>
            </a:r>
          </a:p>
          <a:p>
            <a:pPr marL="1074738" indent="-174625" algn="l">
              <a:spcBef>
                <a:spcPts val="200"/>
              </a:spcBef>
            </a:pPr>
            <a:r>
              <a:rPr lang="fr-FR" sz="2200" dirty="0" smtClean="0">
                <a:sym typeface="Wingdings" pitchFamily="2" charset="2"/>
              </a:rPr>
              <a:t>- Nécessité de la différence de traitement :</a:t>
            </a:r>
          </a:p>
          <a:p>
            <a:pPr marL="987425" algn="l">
              <a:spcBef>
                <a:spcPts val="0"/>
              </a:spcBef>
            </a:pPr>
            <a:r>
              <a:rPr lang="fr-FR" sz="2200" dirty="0" smtClean="0">
                <a:sym typeface="Wingdings" pitchFamily="2" charset="2"/>
              </a:rPr>
              <a:t>Ex. Race (10 p.) malgré son absence de signification plan génétique</a:t>
            </a:r>
          </a:p>
          <a:p>
            <a:pPr marL="987425" algn="l">
              <a:spcBef>
                <a:spcPts val="0"/>
              </a:spcBef>
            </a:pPr>
            <a:r>
              <a:rPr lang="fr-FR" sz="2200" dirty="0" smtClean="0">
                <a:sym typeface="Wingdings" pitchFamily="2" charset="2"/>
              </a:rPr>
              <a:t>&gt; couleur et ascendance &gt; orientation sexuelle &gt; autres – victimes peu ou pas protégées.</a:t>
            </a:r>
          </a:p>
        </p:txBody>
      </p:sp>
    </p:spTree>
    <p:extLst>
      <p:ext uri="{BB962C8B-B14F-4D97-AF65-F5344CB8AC3E}">
        <p14:creationId xmlns:p14="http://schemas.microsoft.com/office/powerpoint/2010/main" val="950132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2" grpId="0"/>
      <p:bldP spid="1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539750" y="1844824"/>
            <a:ext cx="8064500" cy="1434806"/>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8800" b="1" i="1" dirty="0" smtClean="0">
                <a:solidFill>
                  <a:prstClr val="black"/>
                </a:solidFill>
              </a:rPr>
              <a:t>Merci !</a:t>
            </a:r>
            <a:endParaRPr lang="fr-FR" sz="8800" b="1" i="1" dirty="0">
              <a:solidFill>
                <a:prstClr val="black"/>
              </a:solidFill>
            </a:endParaRPr>
          </a:p>
        </p:txBody>
      </p:sp>
      <p:sp>
        <p:nvSpPr>
          <p:cNvPr id="5" name="Rectangle 8"/>
          <p:cNvSpPr>
            <a:spLocks noChangeArrowheads="1"/>
          </p:cNvSpPr>
          <p:nvPr/>
        </p:nvSpPr>
        <p:spPr bwMode="auto">
          <a:xfrm>
            <a:off x="2002828" y="4221088"/>
            <a:ext cx="4681537"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fr-FR" sz="2600" b="1" i="1" dirty="0">
                <a:solidFill>
                  <a:prstClr val="black"/>
                </a:solidFill>
              </a:rPr>
              <a:t>Estelle De </a:t>
            </a:r>
            <a:r>
              <a:rPr lang="fr-FR" sz="2600" b="1" i="1" dirty="0" smtClean="0">
                <a:solidFill>
                  <a:prstClr val="black"/>
                </a:solidFill>
              </a:rPr>
              <a:t>Marco</a:t>
            </a:r>
            <a:endParaRPr lang="fr-FR" sz="2600" b="1" i="1" dirty="0">
              <a:solidFill>
                <a:prstClr val="black"/>
              </a:solidFill>
            </a:endParaRPr>
          </a:p>
        </p:txBody>
      </p:sp>
      <p:sp>
        <p:nvSpPr>
          <p:cNvPr id="6" name="Rectangle 3"/>
          <p:cNvSpPr txBox="1">
            <a:spLocks noChangeArrowheads="1"/>
          </p:cNvSpPr>
          <p:nvPr/>
        </p:nvSpPr>
        <p:spPr>
          <a:xfrm>
            <a:off x="323528" y="6137201"/>
            <a:ext cx="8496944" cy="576411"/>
          </a:xfrm>
          <a:prstGeom prst="rect">
            <a:avLst/>
          </a:prstGeom>
          <a:noFill/>
          <a:ln>
            <a:solidFill>
              <a:srgbClr val="921DD9"/>
            </a:solidFill>
            <a:miter lim="800000"/>
            <a:headEnd/>
            <a:tailEnd/>
          </a:ln>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90000"/>
              </a:lnSpc>
              <a:buFontTx/>
              <a:buNone/>
            </a:pPr>
            <a:endParaRPr lang="fr-FR" sz="500" dirty="0" smtClean="0">
              <a:solidFill>
                <a:prstClr val="black"/>
              </a:solidFill>
            </a:endParaRPr>
          </a:p>
          <a:p>
            <a:pPr algn="ctr">
              <a:lnSpc>
                <a:spcPct val="90000"/>
              </a:lnSpc>
            </a:pPr>
            <a:r>
              <a:rPr lang="fr-FR" sz="1800" dirty="0">
                <a:solidFill>
                  <a:prstClr val="black"/>
                </a:solidFill>
              </a:rPr>
              <a:t>Du discours de haine en ligne au cyber-terrorisme –  Montpellier - 8 février 2017</a:t>
            </a:r>
          </a:p>
        </p:txBody>
      </p:sp>
      <p:pic>
        <p:nvPicPr>
          <p:cNvPr id="7" name="Picture 2" descr="I:\DOCUMENTS\NEW\Cours 2013\email_edm.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5380" y="4713530"/>
            <a:ext cx="1996431" cy="2241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742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76785" y="1100146"/>
            <a:ext cx="8748463" cy="5399047"/>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61938" indent="-261938" algn="l">
              <a:spcBef>
                <a:spcPts val="1200"/>
              </a:spcBef>
              <a:buFont typeface="Wingdings" pitchFamily="2" charset="2"/>
              <a:buChar char="§"/>
            </a:pPr>
            <a:r>
              <a:rPr lang="fr-FR" sz="2200" b="1" dirty="0"/>
              <a:t>Première limite : </a:t>
            </a:r>
            <a:r>
              <a:rPr lang="fr-FR" sz="2200" b="1" dirty="0" smtClean="0"/>
              <a:t>la </a:t>
            </a:r>
            <a:r>
              <a:rPr lang="fr-FR" sz="2200" b="1" dirty="0"/>
              <a:t>préservation des droits </a:t>
            </a:r>
            <a:r>
              <a:rPr lang="fr-FR" sz="2200" b="1" dirty="0" smtClean="0"/>
              <a:t>fondamentaux</a:t>
            </a:r>
          </a:p>
          <a:p>
            <a:pPr marL="261938" algn="l">
              <a:spcBef>
                <a:spcPts val="200"/>
              </a:spcBef>
              <a:tabLst>
                <a:tab pos="261938" algn="l"/>
              </a:tabLst>
            </a:pPr>
            <a:r>
              <a:rPr lang="fr-FR" sz="2000" dirty="0" smtClean="0"/>
              <a:t>Conditions CEDH pour que la limitation d’un droit soit légitime</a:t>
            </a:r>
            <a:endParaRPr lang="fr-FR" sz="2000" dirty="0"/>
          </a:p>
          <a:p>
            <a:pPr marL="711200" indent="-261938" algn="l">
              <a:spcBef>
                <a:spcPts val="800"/>
              </a:spcBef>
              <a:buFont typeface="Wingdings" panose="05000000000000000000" pitchFamily="2" charset="2"/>
              <a:buChar char="ü"/>
            </a:pPr>
            <a:r>
              <a:rPr lang="fr-FR" sz="2200" b="1" dirty="0" smtClean="0">
                <a:sym typeface="Wingdings" pitchFamily="2" charset="2"/>
              </a:rPr>
              <a:t>Base légale</a:t>
            </a:r>
            <a:r>
              <a:rPr lang="fr-FR" sz="2200" dirty="0" smtClean="0">
                <a:sym typeface="Wingdings" pitchFamily="2" charset="2"/>
              </a:rPr>
              <a:t> claire, précise, spécifique, prévisible</a:t>
            </a:r>
          </a:p>
          <a:p>
            <a:pPr marL="711200" indent="-261938" algn="l">
              <a:spcBef>
                <a:spcPts val="800"/>
              </a:spcBef>
              <a:buFont typeface="Wingdings" panose="05000000000000000000" pitchFamily="2" charset="2"/>
              <a:buChar char="ü"/>
            </a:pPr>
            <a:r>
              <a:rPr lang="fr-FR" sz="2200" b="1" dirty="0" smtClean="0">
                <a:sym typeface="Wingdings" pitchFamily="2" charset="2"/>
              </a:rPr>
              <a:t>Objectif légitime : </a:t>
            </a:r>
            <a:r>
              <a:rPr lang="fr-FR" sz="2000" dirty="0" smtClean="0">
                <a:sym typeface="Wingdings" pitchFamily="2" charset="2"/>
              </a:rPr>
              <a:t>défense ordre, prévention crime, </a:t>
            </a:r>
            <a:r>
              <a:rPr lang="fr-FR" sz="2000" dirty="0" smtClean="0"/>
              <a:t>droits </a:t>
            </a:r>
            <a:r>
              <a:rPr lang="fr-FR" sz="2000" dirty="0"/>
              <a:t>d’autrui</a:t>
            </a:r>
            <a:r>
              <a:rPr lang="fr-FR" sz="2000" dirty="0" smtClean="0">
                <a:sym typeface="Wingdings" pitchFamily="2" charset="2"/>
              </a:rPr>
              <a:t> </a:t>
            </a:r>
            <a:endParaRPr lang="fr-FR" sz="2000" b="1" dirty="0" smtClean="0">
              <a:sym typeface="Wingdings" pitchFamily="2" charset="2"/>
            </a:endParaRPr>
          </a:p>
          <a:p>
            <a:pPr marL="711200" indent="-261938" algn="l">
              <a:spcBef>
                <a:spcPts val="800"/>
              </a:spcBef>
              <a:buFont typeface="Wingdings" panose="05000000000000000000" pitchFamily="2" charset="2"/>
              <a:buChar char="ü"/>
            </a:pPr>
            <a:r>
              <a:rPr lang="fr-FR" sz="2200" b="1" dirty="0" smtClean="0">
                <a:sym typeface="Wingdings" pitchFamily="2" charset="2"/>
              </a:rPr>
              <a:t>Nécessité : </a:t>
            </a:r>
            <a:r>
              <a:rPr lang="fr-FR" sz="2200" dirty="0" smtClean="0"/>
              <a:t>besoin social impérieux (objectif spécifique) + efficacité </a:t>
            </a:r>
          </a:p>
          <a:p>
            <a:pPr marL="811213" algn="l">
              <a:spcBef>
                <a:spcPts val="0"/>
              </a:spcBef>
            </a:pPr>
            <a:r>
              <a:rPr lang="fr-FR" sz="2200" i="1" dirty="0" smtClean="0">
                <a:solidFill>
                  <a:schemeClr val="bg1">
                    <a:lumMod val="50000"/>
                  </a:schemeClr>
                </a:solidFill>
                <a:sym typeface="Wingdings" panose="05000000000000000000" pitchFamily="2" charset="2"/>
              </a:rPr>
              <a:t> Opinions contraires ? Ex. nécessité de punir vs sensibilisation</a:t>
            </a:r>
            <a:endParaRPr lang="fr-FR" sz="2200" i="1" dirty="0">
              <a:solidFill>
                <a:schemeClr val="bg1">
                  <a:lumMod val="50000"/>
                </a:schemeClr>
              </a:solidFill>
              <a:sym typeface="Wingdings" pitchFamily="2" charset="2"/>
            </a:endParaRPr>
          </a:p>
          <a:p>
            <a:pPr marL="711200" indent="-261938" algn="l">
              <a:spcBef>
                <a:spcPts val="800"/>
              </a:spcBef>
              <a:buFont typeface="Wingdings" panose="05000000000000000000" pitchFamily="2" charset="2"/>
              <a:buChar char="ü"/>
            </a:pPr>
            <a:r>
              <a:rPr lang="fr-FR" sz="2200" b="1" dirty="0" smtClean="0">
                <a:sym typeface="Wingdings" pitchFamily="2" charset="2"/>
              </a:rPr>
              <a:t>Proportionnalité : </a:t>
            </a:r>
          </a:p>
          <a:p>
            <a:pPr marL="900113" indent="-188913" algn="l">
              <a:spcBef>
                <a:spcPts val="0"/>
              </a:spcBef>
              <a:buFont typeface="Arial" panose="020B0604020202020204" pitchFamily="34" charset="0"/>
              <a:buChar char="•"/>
            </a:pPr>
            <a:r>
              <a:rPr lang="fr-FR" sz="2200" dirty="0"/>
              <a:t>L</a:t>
            </a:r>
            <a:r>
              <a:rPr lang="fr-FR" sz="2200" dirty="0" smtClean="0"/>
              <a:t>imitée </a:t>
            </a:r>
            <a:r>
              <a:rPr lang="fr-FR" sz="2200" dirty="0"/>
              <a:t>au strict nécessaire pour satisfaire l’objectif </a:t>
            </a:r>
            <a:r>
              <a:rPr lang="fr-FR" sz="2200" dirty="0" smtClean="0"/>
              <a:t>(</a:t>
            </a:r>
            <a:r>
              <a:rPr lang="fr-FR" sz="2200" dirty="0"/>
              <a:t>adaptée à son </a:t>
            </a:r>
            <a:r>
              <a:rPr lang="fr-FR" sz="2200" dirty="0" smtClean="0"/>
              <a:t>contexte, </a:t>
            </a:r>
            <a:r>
              <a:rPr lang="fr-FR" sz="2200" dirty="0"/>
              <a:t>limitée dans son </a:t>
            </a:r>
            <a:r>
              <a:rPr lang="fr-FR" sz="2200" dirty="0" smtClean="0"/>
              <a:t>étendue/nature, garanties adaptées) </a:t>
            </a:r>
          </a:p>
          <a:p>
            <a:pPr marL="711200" algn="l">
              <a:spcBef>
                <a:spcPts val="0"/>
              </a:spcBef>
            </a:pPr>
            <a:r>
              <a:rPr lang="fr-FR" sz="2200" i="1" dirty="0" smtClean="0">
                <a:solidFill>
                  <a:schemeClr val="bg1">
                    <a:lumMod val="50000"/>
                  </a:schemeClr>
                </a:solidFill>
                <a:sym typeface="Wingdings" panose="05000000000000000000" pitchFamily="2" charset="2"/>
              </a:rPr>
              <a:t> Mesure dans l’incrimination</a:t>
            </a:r>
            <a:endParaRPr lang="fr-FR" sz="2200" i="1" dirty="0" smtClean="0">
              <a:solidFill>
                <a:schemeClr val="bg1">
                  <a:lumMod val="50000"/>
                </a:schemeClr>
              </a:solidFill>
            </a:endParaRPr>
          </a:p>
          <a:p>
            <a:pPr marL="900113" indent="-188913" algn="l">
              <a:spcBef>
                <a:spcPts val="0"/>
              </a:spcBef>
              <a:buFont typeface="Arial" panose="020B0604020202020204" pitchFamily="34" charset="0"/>
              <a:buChar char="•"/>
            </a:pPr>
            <a:r>
              <a:rPr lang="fr-FR" sz="2200" dirty="0" smtClean="0"/>
              <a:t>ne </a:t>
            </a:r>
            <a:r>
              <a:rPr lang="fr-FR" sz="2200" dirty="0"/>
              <a:t>conduit pas en pratique à éteindre un droit </a:t>
            </a:r>
            <a:endParaRPr lang="fr-FR" sz="2200" dirty="0" smtClean="0"/>
          </a:p>
          <a:p>
            <a:pPr marL="711200" algn="l">
              <a:spcBef>
                <a:spcPts val="0"/>
              </a:spcBef>
            </a:pPr>
            <a:r>
              <a:rPr lang="fr-FR" sz="2200" i="1" dirty="0" smtClean="0">
                <a:solidFill>
                  <a:schemeClr val="bg1">
                    <a:lumMod val="50000"/>
                  </a:schemeClr>
                </a:solidFill>
                <a:sym typeface="Wingdings" panose="05000000000000000000" pitchFamily="2" charset="2"/>
              </a:rPr>
              <a:t> Exemple : expression artistique</a:t>
            </a:r>
            <a:endParaRPr lang="fr-FR" sz="1800" i="1" dirty="0" smtClean="0">
              <a:solidFill>
                <a:schemeClr val="bg1">
                  <a:lumMod val="50000"/>
                </a:schemeClr>
              </a:solidFill>
              <a:sym typeface="Wingdings" pitchFamily="2" charset="2"/>
            </a:endParaRPr>
          </a:p>
          <a:p>
            <a:pPr marL="363538" algn="l">
              <a:spcBef>
                <a:spcPts val="800"/>
              </a:spcBef>
            </a:pPr>
            <a:r>
              <a:rPr lang="fr-FR" sz="2200" dirty="0" smtClean="0">
                <a:solidFill>
                  <a:prstClr val="black"/>
                </a:solidFill>
                <a:sym typeface="Wingdings" pitchFamily="2" charset="2"/>
              </a:rPr>
              <a:t>La Cour a par ailleurs mis en lumière des formes d’expression contraires à la CEDH, pouvant donc être incriminées par les Etats</a:t>
            </a:r>
            <a:endParaRPr lang="fr-FR" sz="2200" dirty="0">
              <a:solidFill>
                <a:prstClr val="black"/>
              </a:solidFill>
              <a:sym typeface="Wingdings" pitchFamily="2" charset="2"/>
            </a:endParaRPr>
          </a:p>
        </p:txBody>
      </p:sp>
      <p:sp>
        <p:nvSpPr>
          <p:cNvPr id="6" name="Rectangle 3"/>
          <p:cNvSpPr txBox="1">
            <a:spLocks noChangeArrowheads="1"/>
          </p:cNvSpPr>
          <p:nvPr/>
        </p:nvSpPr>
        <p:spPr>
          <a:xfrm>
            <a:off x="179512" y="6525344"/>
            <a:ext cx="8712967" cy="332655"/>
          </a:xfrm>
          <a:prstGeom prst="rect">
            <a:avLst/>
          </a:prstGeom>
          <a:noFill/>
          <a:ln>
            <a:noFill/>
            <a:miter lim="800000"/>
            <a:headEnd/>
            <a:tailEnd/>
          </a:ln>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90000"/>
              </a:lnSpc>
            </a:pPr>
            <a:r>
              <a:rPr lang="fr-FR" sz="1600" dirty="0">
                <a:solidFill>
                  <a:prstClr val="black"/>
                </a:solidFill>
              </a:rPr>
              <a:t>Du discours de haine en ligne au cyber-terrorisme –  Montpellier - 8 février 2017</a:t>
            </a:r>
          </a:p>
          <a:p>
            <a:pPr algn="ctr">
              <a:lnSpc>
                <a:spcPct val="90000"/>
              </a:lnSpc>
            </a:pPr>
            <a:endParaRPr lang="fr-FR" sz="1500" i="1" dirty="0">
              <a:solidFill>
                <a:prstClr val="black"/>
              </a:solidFill>
            </a:endParaRPr>
          </a:p>
        </p:txBody>
      </p:sp>
      <p:sp>
        <p:nvSpPr>
          <p:cNvPr id="7" name="ZoneTexte 6"/>
          <p:cNvSpPr txBox="1"/>
          <p:nvPr/>
        </p:nvSpPr>
        <p:spPr>
          <a:xfrm>
            <a:off x="481068" y="404664"/>
            <a:ext cx="8195389" cy="461665"/>
          </a:xfrm>
          <a:prstGeom prst="rect">
            <a:avLst/>
          </a:prstGeom>
          <a:noFill/>
        </p:spPr>
        <p:txBody>
          <a:bodyPr wrap="square" rtlCol="0">
            <a:spAutoFit/>
          </a:bodyPr>
          <a:lstStyle/>
          <a:p>
            <a:pPr algn="ctr"/>
            <a:r>
              <a:rPr lang="fr-FR" sz="2400" b="1" dirty="0">
                <a:solidFill>
                  <a:srgbClr val="7B728C"/>
                </a:solidFill>
              </a:rPr>
              <a:t>Limites à l’incrimination</a:t>
            </a:r>
          </a:p>
        </p:txBody>
      </p:sp>
      <p:sp>
        <p:nvSpPr>
          <p:cNvPr id="3" name="Espace réservé du numéro de diapositive 2"/>
          <p:cNvSpPr>
            <a:spLocks noGrp="1"/>
          </p:cNvSpPr>
          <p:nvPr>
            <p:ph type="sldNum" sz="quarter" idx="12"/>
          </p:nvPr>
        </p:nvSpPr>
        <p:spPr/>
        <p:txBody>
          <a:bodyPr/>
          <a:lstStyle/>
          <a:p>
            <a:fld id="{3DA285B4-A819-4B02-AD61-AE9577D3EDAB}" type="slidenum">
              <a:rPr lang="fr-FR" smtClean="0">
                <a:solidFill>
                  <a:prstClr val="black">
                    <a:tint val="75000"/>
                  </a:prstClr>
                </a:solidFill>
              </a:rPr>
              <a:pPr/>
              <a:t>3</a:t>
            </a:fld>
            <a:endParaRPr lang="fr-FR" dirty="0">
              <a:solidFill>
                <a:prstClr val="black">
                  <a:tint val="75000"/>
                </a:prstClr>
              </a:solidFill>
            </a:endParaRPr>
          </a:p>
        </p:txBody>
      </p:sp>
    </p:spTree>
    <p:extLst>
      <p:ext uri="{BB962C8B-B14F-4D97-AF65-F5344CB8AC3E}">
        <p14:creationId xmlns:p14="http://schemas.microsoft.com/office/powerpoint/2010/main" val="19724772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76785" y="1100146"/>
            <a:ext cx="8748463" cy="5399047"/>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spcBef>
                <a:spcPts val="1200"/>
              </a:spcBef>
              <a:buFont typeface="Wingdings" pitchFamily="2" charset="2"/>
              <a:buChar char="§"/>
            </a:pPr>
            <a:r>
              <a:rPr lang="fr-FR" sz="2200" b="1" dirty="0" smtClean="0"/>
              <a:t>Seconde limite </a:t>
            </a:r>
            <a:r>
              <a:rPr lang="fr-FR" sz="2200" b="1" dirty="0"/>
              <a:t>: </a:t>
            </a:r>
            <a:r>
              <a:rPr lang="fr-FR" sz="2200" b="1" dirty="0" smtClean="0"/>
              <a:t>la souveraineté des Etats</a:t>
            </a:r>
            <a:endParaRPr lang="fr-FR" sz="2200" b="1" dirty="0"/>
          </a:p>
          <a:p>
            <a:pPr marL="711200" indent="-261938" algn="l">
              <a:spcBef>
                <a:spcPts val="1200"/>
              </a:spcBef>
              <a:buFont typeface="Wingdings" panose="05000000000000000000" pitchFamily="2" charset="2"/>
              <a:buChar char="ü"/>
            </a:pPr>
            <a:r>
              <a:rPr lang="fr-FR" sz="2200" dirty="0" smtClean="0">
                <a:sym typeface="Wingdings" pitchFamily="2" charset="2"/>
              </a:rPr>
              <a:t>En principe, la définition de la morale et la législation pénale relèvent de la compétence exclusive de chaque Etat</a:t>
            </a:r>
          </a:p>
          <a:p>
            <a:pPr marL="711200" indent="-261938" algn="l">
              <a:spcBef>
                <a:spcPts val="1200"/>
              </a:spcBef>
              <a:buFont typeface="Wingdings" panose="05000000000000000000" pitchFamily="2" charset="2"/>
              <a:buChar char="ü"/>
            </a:pPr>
            <a:r>
              <a:rPr lang="fr-FR" sz="2200" dirty="0" smtClean="0">
                <a:sym typeface="Wingdings" pitchFamily="2" charset="2"/>
              </a:rPr>
              <a:t>Pour cette raison, les entreprises visant l’harmonisation des incriminations sont longues et délicates. </a:t>
            </a:r>
          </a:p>
          <a:p>
            <a:pPr marL="711200" indent="-261938" algn="l">
              <a:spcBef>
                <a:spcPts val="1200"/>
              </a:spcBef>
              <a:buFont typeface="Wingdings" panose="05000000000000000000" pitchFamily="2" charset="2"/>
              <a:buChar char="ü"/>
            </a:pPr>
            <a:r>
              <a:rPr lang="fr-FR" sz="2200" dirty="0" smtClean="0">
                <a:sym typeface="Wingdings" pitchFamily="2" charset="2"/>
              </a:rPr>
              <a:t>En l’absence d’harmonisation, la définition de ce qui est illégal varie selon les territoires et la loi compétente ; </a:t>
            </a:r>
          </a:p>
          <a:p>
            <a:pPr marL="1330325" indent="-342900" algn="l">
              <a:spcBef>
                <a:spcPts val="1200"/>
              </a:spcBef>
              <a:buFont typeface="Wingdings"/>
              <a:buChar char="à"/>
            </a:pPr>
            <a:r>
              <a:rPr lang="fr-FR" sz="2200" dirty="0" smtClean="0">
                <a:sym typeface="Wingdings" pitchFamily="2" charset="2"/>
              </a:rPr>
              <a:t>La coopération (donc la répression) peut s’avérer difficile; </a:t>
            </a:r>
          </a:p>
          <a:p>
            <a:pPr marL="1330325" indent="-342900" algn="l">
              <a:spcBef>
                <a:spcPts val="1200"/>
              </a:spcBef>
              <a:buFont typeface="Wingdings"/>
              <a:buChar char="à"/>
            </a:pPr>
            <a:r>
              <a:rPr lang="fr-FR" sz="2200" dirty="0" smtClean="0">
                <a:sym typeface="Wingdings" pitchFamily="2" charset="2"/>
              </a:rPr>
              <a:t>Une insécurité juridique et une discrimination entre victimes peut exister</a:t>
            </a:r>
          </a:p>
          <a:p>
            <a:pPr marL="261938" algn="l">
              <a:spcBef>
                <a:spcPts val="1200"/>
              </a:spcBef>
            </a:pPr>
            <a:r>
              <a:rPr lang="fr-FR" sz="2200" dirty="0" smtClean="0">
                <a:sym typeface="Wingdings" pitchFamily="2" charset="2"/>
              </a:rPr>
              <a:t>… ce que montre l’étude comparée de 10 législations de l’UE</a:t>
            </a:r>
          </a:p>
          <a:p>
            <a:pPr marL="363538" algn="l">
              <a:spcBef>
                <a:spcPts val="0"/>
              </a:spcBef>
            </a:pPr>
            <a:endParaRPr lang="fr-FR" sz="2200" dirty="0">
              <a:solidFill>
                <a:prstClr val="black"/>
              </a:solidFill>
              <a:sym typeface="Wingdings" pitchFamily="2" charset="2"/>
            </a:endParaRPr>
          </a:p>
        </p:txBody>
      </p:sp>
      <p:sp>
        <p:nvSpPr>
          <p:cNvPr id="6" name="Rectangle 3"/>
          <p:cNvSpPr txBox="1">
            <a:spLocks noChangeArrowheads="1"/>
          </p:cNvSpPr>
          <p:nvPr/>
        </p:nvSpPr>
        <p:spPr>
          <a:xfrm>
            <a:off x="179512" y="6525344"/>
            <a:ext cx="8712967" cy="332655"/>
          </a:xfrm>
          <a:prstGeom prst="rect">
            <a:avLst/>
          </a:prstGeom>
          <a:noFill/>
          <a:ln>
            <a:noFill/>
            <a:miter lim="800000"/>
            <a:headEnd/>
            <a:tailEnd/>
          </a:ln>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90000"/>
              </a:lnSpc>
            </a:pPr>
            <a:r>
              <a:rPr lang="fr-FR" sz="1600" dirty="0">
                <a:solidFill>
                  <a:prstClr val="black"/>
                </a:solidFill>
              </a:rPr>
              <a:t>Du discours de haine en ligne au cyber-terrorisme –  Montpellier - 8 février 2017</a:t>
            </a:r>
          </a:p>
          <a:p>
            <a:pPr algn="ctr">
              <a:lnSpc>
                <a:spcPct val="90000"/>
              </a:lnSpc>
            </a:pPr>
            <a:endParaRPr lang="fr-FR" sz="1500" i="1" dirty="0">
              <a:solidFill>
                <a:prstClr val="black"/>
              </a:solidFill>
            </a:endParaRPr>
          </a:p>
        </p:txBody>
      </p:sp>
      <p:sp>
        <p:nvSpPr>
          <p:cNvPr id="7" name="ZoneTexte 6"/>
          <p:cNvSpPr txBox="1"/>
          <p:nvPr/>
        </p:nvSpPr>
        <p:spPr>
          <a:xfrm>
            <a:off x="481068" y="404664"/>
            <a:ext cx="8195389" cy="461665"/>
          </a:xfrm>
          <a:prstGeom prst="rect">
            <a:avLst/>
          </a:prstGeom>
          <a:noFill/>
        </p:spPr>
        <p:txBody>
          <a:bodyPr wrap="square" rtlCol="0">
            <a:spAutoFit/>
          </a:bodyPr>
          <a:lstStyle/>
          <a:p>
            <a:pPr algn="ctr"/>
            <a:r>
              <a:rPr lang="fr-FR" sz="2400" b="1" dirty="0">
                <a:solidFill>
                  <a:srgbClr val="7B728C"/>
                </a:solidFill>
              </a:rPr>
              <a:t>Limites à l’incrimination</a:t>
            </a:r>
          </a:p>
        </p:txBody>
      </p:sp>
      <p:sp>
        <p:nvSpPr>
          <p:cNvPr id="3" name="Espace réservé du numéro de diapositive 2"/>
          <p:cNvSpPr>
            <a:spLocks noGrp="1"/>
          </p:cNvSpPr>
          <p:nvPr>
            <p:ph type="sldNum" sz="quarter" idx="12"/>
          </p:nvPr>
        </p:nvSpPr>
        <p:spPr/>
        <p:txBody>
          <a:bodyPr/>
          <a:lstStyle/>
          <a:p>
            <a:fld id="{3DA285B4-A819-4B02-AD61-AE9577D3EDAB}" type="slidenum">
              <a:rPr lang="fr-FR" smtClean="0">
                <a:solidFill>
                  <a:prstClr val="black">
                    <a:tint val="75000"/>
                  </a:prstClr>
                </a:solidFill>
              </a:rPr>
              <a:pPr/>
              <a:t>4</a:t>
            </a:fld>
            <a:endParaRPr lang="fr-FR" dirty="0">
              <a:solidFill>
                <a:prstClr val="black">
                  <a:tint val="75000"/>
                </a:prstClr>
              </a:solidFill>
            </a:endParaRPr>
          </a:p>
        </p:txBody>
      </p:sp>
    </p:spTree>
    <p:extLst>
      <p:ext uri="{BB962C8B-B14F-4D97-AF65-F5344CB8AC3E}">
        <p14:creationId xmlns:p14="http://schemas.microsoft.com/office/powerpoint/2010/main" val="30669590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76785" y="1100146"/>
            <a:ext cx="8748463" cy="5399047"/>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61938" indent="-261938" algn="l">
              <a:spcBef>
                <a:spcPts val="1200"/>
              </a:spcBef>
              <a:buFont typeface="Wingdings" pitchFamily="2" charset="2"/>
              <a:buChar char="§"/>
            </a:pPr>
            <a:r>
              <a:rPr lang="fr-FR" sz="2200" b="1" dirty="0" smtClean="0"/>
              <a:t>Contexte</a:t>
            </a:r>
          </a:p>
          <a:p>
            <a:pPr marL="536575" indent="-274638" algn="l">
              <a:spcBef>
                <a:spcPts val="0"/>
              </a:spcBef>
              <a:buFont typeface="Wingdings" panose="05000000000000000000" pitchFamily="2" charset="2"/>
              <a:buChar char="ü"/>
            </a:pPr>
            <a:r>
              <a:rPr lang="fr-FR" sz="2200" dirty="0" smtClean="0">
                <a:sym typeface="Wingdings" pitchFamily="2" charset="2"/>
              </a:rPr>
              <a:t>Projet MANDOLA, tâche 2.1 : « Définition de la haine illégale et implications » - sur la base de la description du cadre juridique de 10 membres de l’UE</a:t>
            </a:r>
          </a:p>
          <a:p>
            <a:pPr marL="536575" indent="-274638" algn="l">
              <a:spcBef>
                <a:spcPts val="0"/>
              </a:spcBef>
              <a:buFont typeface="Wingdings" panose="05000000000000000000" pitchFamily="2" charset="2"/>
              <a:buChar char="ü"/>
            </a:pPr>
            <a:r>
              <a:rPr lang="fr-FR" sz="2200" dirty="0" smtClean="0">
                <a:sym typeface="Wingdings" pitchFamily="2" charset="2"/>
              </a:rPr>
              <a:t>Livrables : juillet 2016; mars / avril 2017</a:t>
            </a:r>
            <a:endParaRPr lang="fr-FR" sz="2200" dirty="0" smtClean="0"/>
          </a:p>
          <a:p>
            <a:pPr marL="261938" indent="-261938" algn="l">
              <a:spcBef>
                <a:spcPts val="1200"/>
              </a:spcBef>
              <a:buFont typeface="Wingdings" pitchFamily="2" charset="2"/>
              <a:buChar char="§"/>
            </a:pPr>
            <a:r>
              <a:rPr lang="fr-FR" sz="2200" b="1" dirty="0" smtClean="0"/>
              <a:t>Etats étudiés</a:t>
            </a:r>
            <a:endParaRPr lang="fr-FR" sz="2200" b="1" dirty="0"/>
          </a:p>
          <a:p>
            <a:pPr marL="363538" algn="l">
              <a:spcBef>
                <a:spcPts val="0"/>
              </a:spcBef>
            </a:pPr>
            <a:endParaRPr lang="fr-FR" sz="2200" dirty="0">
              <a:solidFill>
                <a:prstClr val="black"/>
              </a:solidFill>
              <a:sym typeface="Wingdings" pitchFamily="2" charset="2"/>
            </a:endParaRPr>
          </a:p>
        </p:txBody>
      </p:sp>
      <p:sp>
        <p:nvSpPr>
          <p:cNvPr id="6" name="Rectangle 3"/>
          <p:cNvSpPr txBox="1">
            <a:spLocks noChangeArrowheads="1"/>
          </p:cNvSpPr>
          <p:nvPr/>
        </p:nvSpPr>
        <p:spPr>
          <a:xfrm>
            <a:off x="179512" y="6525344"/>
            <a:ext cx="8712967" cy="332655"/>
          </a:xfrm>
          <a:prstGeom prst="rect">
            <a:avLst/>
          </a:prstGeom>
          <a:noFill/>
          <a:ln>
            <a:noFill/>
            <a:miter lim="800000"/>
            <a:headEnd/>
            <a:tailEnd/>
          </a:ln>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90000"/>
              </a:lnSpc>
            </a:pPr>
            <a:r>
              <a:rPr lang="fr-FR" sz="1600" dirty="0">
                <a:solidFill>
                  <a:prstClr val="black"/>
                </a:solidFill>
              </a:rPr>
              <a:t>Du discours de haine en ligne au cyber-terrorisme –  Montpellier - 8 février 2017</a:t>
            </a:r>
          </a:p>
          <a:p>
            <a:pPr algn="ctr">
              <a:lnSpc>
                <a:spcPct val="90000"/>
              </a:lnSpc>
            </a:pPr>
            <a:endParaRPr lang="fr-FR" sz="1500" i="1" dirty="0">
              <a:solidFill>
                <a:prstClr val="black"/>
              </a:solidFill>
            </a:endParaRPr>
          </a:p>
        </p:txBody>
      </p:sp>
      <p:sp>
        <p:nvSpPr>
          <p:cNvPr id="7" name="ZoneTexte 6"/>
          <p:cNvSpPr txBox="1"/>
          <p:nvPr/>
        </p:nvSpPr>
        <p:spPr>
          <a:xfrm>
            <a:off x="481068" y="404664"/>
            <a:ext cx="8195389" cy="461665"/>
          </a:xfrm>
          <a:prstGeom prst="rect">
            <a:avLst/>
          </a:prstGeom>
          <a:noFill/>
        </p:spPr>
        <p:txBody>
          <a:bodyPr wrap="square" rtlCol="0">
            <a:spAutoFit/>
          </a:bodyPr>
          <a:lstStyle/>
          <a:p>
            <a:r>
              <a:rPr lang="fr-FR" sz="2400" b="1" dirty="0" smtClean="0">
                <a:solidFill>
                  <a:srgbClr val="7B728C"/>
                </a:solidFill>
              </a:rPr>
              <a:t>Etude </a:t>
            </a:r>
            <a:r>
              <a:rPr lang="fr-FR" sz="2400" b="1" dirty="0">
                <a:solidFill>
                  <a:srgbClr val="7B728C"/>
                </a:solidFill>
              </a:rPr>
              <a:t>comparée des législations de 10 </a:t>
            </a:r>
            <a:r>
              <a:rPr lang="fr-FR" sz="2400" b="1" dirty="0" smtClean="0">
                <a:solidFill>
                  <a:srgbClr val="7B728C"/>
                </a:solidFill>
              </a:rPr>
              <a:t>Etats membres </a:t>
            </a:r>
            <a:r>
              <a:rPr lang="fr-FR" sz="2400" b="1" dirty="0">
                <a:solidFill>
                  <a:srgbClr val="7B728C"/>
                </a:solidFill>
              </a:rPr>
              <a:t>de </a:t>
            </a:r>
            <a:r>
              <a:rPr lang="fr-FR" sz="2400" b="1" dirty="0" smtClean="0">
                <a:solidFill>
                  <a:srgbClr val="7B728C"/>
                </a:solidFill>
              </a:rPr>
              <a:t>l’UE</a:t>
            </a:r>
            <a:endParaRPr lang="fr-FR" sz="2400" b="1" dirty="0">
              <a:solidFill>
                <a:srgbClr val="7B728C"/>
              </a:solidFill>
            </a:endParaRPr>
          </a:p>
        </p:txBody>
      </p:sp>
      <p:sp>
        <p:nvSpPr>
          <p:cNvPr id="3" name="Espace réservé du numéro de diapositive 2"/>
          <p:cNvSpPr>
            <a:spLocks noGrp="1"/>
          </p:cNvSpPr>
          <p:nvPr>
            <p:ph type="sldNum" sz="quarter" idx="12"/>
          </p:nvPr>
        </p:nvSpPr>
        <p:spPr/>
        <p:txBody>
          <a:bodyPr/>
          <a:lstStyle/>
          <a:p>
            <a:fld id="{3DA285B4-A819-4B02-AD61-AE9577D3EDAB}" type="slidenum">
              <a:rPr lang="fr-FR" smtClean="0">
                <a:solidFill>
                  <a:prstClr val="black">
                    <a:tint val="75000"/>
                  </a:prstClr>
                </a:solidFill>
              </a:rPr>
              <a:pPr/>
              <a:t>5</a:t>
            </a:fld>
            <a:endParaRPr lang="fr-FR" dirty="0">
              <a:solidFill>
                <a:prstClr val="black">
                  <a:tint val="75000"/>
                </a:prstClr>
              </a:solidFill>
            </a:endParaRPr>
          </a:p>
        </p:txBody>
      </p:sp>
      <p:graphicFrame>
        <p:nvGraphicFramePr>
          <p:cNvPr id="2" name="Tableau 1"/>
          <p:cNvGraphicFramePr>
            <a:graphicFrameLocks noGrp="1"/>
          </p:cNvGraphicFramePr>
          <p:nvPr>
            <p:extLst>
              <p:ext uri="{D42A27DB-BD31-4B8C-83A1-F6EECF244321}">
                <p14:modId xmlns:p14="http://schemas.microsoft.com/office/powerpoint/2010/main" val="3672244373"/>
              </p:ext>
            </p:extLst>
          </p:nvPr>
        </p:nvGraphicFramePr>
        <p:xfrm>
          <a:off x="827584" y="3448968"/>
          <a:ext cx="7920880" cy="2644330"/>
        </p:xfrm>
        <a:graphic>
          <a:graphicData uri="http://schemas.openxmlformats.org/drawingml/2006/table">
            <a:tbl>
              <a:tblPr firstRow="1" bandRow="1">
                <a:tableStyleId>{5C22544A-7EE6-4342-B048-85BDC9FD1C3A}</a:tableStyleId>
              </a:tblPr>
              <a:tblGrid>
                <a:gridCol w="3960440"/>
                <a:gridCol w="3960440"/>
              </a:tblGrid>
              <a:tr h="528866">
                <a:tc>
                  <a:txBody>
                    <a:bodyPr/>
                    <a:lstStyle/>
                    <a:p>
                      <a:pPr algn="ctr"/>
                      <a:r>
                        <a:rPr lang="fr-FR" sz="2300" b="1" noProof="0" dirty="0" smtClean="0">
                          <a:solidFill>
                            <a:schemeClr val="tx1"/>
                          </a:solidFill>
                        </a:rPr>
                        <a:t>Bulgarie</a:t>
                      </a:r>
                      <a:endParaRPr lang="fr-FR" sz="2300" b="1" noProof="0" dirty="0">
                        <a:solidFill>
                          <a:schemeClr val="tx1"/>
                        </a:solidFill>
                      </a:endParaRPr>
                    </a:p>
                  </a:txBody>
                  <a:tcPr>
                    <a:noFill/>
                  </a:tcPr>
                </a:tc>
                <a:tc>
                  <a:txBody>
                    <a:bodyPr/>
                    <a:lstStyle/>
                    <a:p>
                      <a:pPr algn="ctr"/>
                      <a:r>
                        <a:rPr lang="fr-FR" sz="2300" b="1" noProof="0" dirty="0" smtClean="0">
                          <a:solidFill>
                            <a:schemeClr val="tx1"/>
                          </a:solidFill>
                        </a:rPr>
                        <a:t>Espagne</a:t>
                      </a:r>
                      <a:endParaRPr lang="fr-FR" sz="2300" b="1" noProof="0" dirty="0">
                        <a:solidFill>
                          <a:schemeClr val="tx1"/>
                        </a:solidFill>
                      </a:endParaRPr>
                    </a:p>
                  </a:txBody>
                  <a:tcPr>
                    <a:noFill/>
                  </a:tcPr>
                </a:tc>
              </a:tr>
              <a:tr h="528866">
                <a:tc>
                  <a:txBody>
                    <a:bodyPr/>
                    <a:lstStyle/>
                    <a:p>
                      <a:pPr algn="ctr"/>
                      <a:r>
                        <a:rPr lang="fr-FR" sz="2300" b="1" noProof="0" dirty="0" smtClean="0">
                          <a:solidFill>
                            <a:schemeClr val="tx1"/>
                          </a:solidFill>
                        </a:rPr>
                        <a:t>Chypre</a:t>
                      </a:r>
                      <a:endParaRPr lang="fr-FR" sz="2300" b="1" noProof="0" dirty="0">
                        <a:solidFill>
                          <a:schemeClr val="tx1"/>
                        </a:solidFill>
                      </a:endParaRPr>
                    </a:p>
                  </a:txBody>
                  <a:tcPr>
                    <a:noFill/>
                  </a:tcPr>
                </a:tc>
                <a:tc>
                  <a:txBody>
                    <a:bodyPr/>
                    <a:lstStyle/>
                    <a:p>
                      <a:pPr algn="ctr"/>
                      <a:r>
                        <a:rPr lang="fr-FR" sz="2300" b="1" noProof="0" dirty="0" smtClean="0">
                          <a:solidFill>
                            <a:schemeClr val="tx1"/>
                          </a:solidFill>
                        </a:rPr>
                        <a:t>Pays Bas</a:t>
                      </a:r>
                      <a:endParaRPr lang="fr-FR" sz="2300" b="1" noProof="0" dirty="0">
                        <a:solidFill>
                          <a:schemeClr val="tx1"/>
                        </a:solidFill>
                      </a:endParaRPr>
                    </a:p>
                  </a:txBody>
                  <a:tcPr>
                    <a:noFill/>
                  </a:tcPr>
                </a:tc>
              </a:tr>
              <a:tr h="528866">
                <a:tc>
                  <a:txBody>
                    <a:bodyPr/>
                    <a:lstStyle/>
                    <a:p>
                      <a:pPr algn="ctr"/>
                      <a:r>
                        <a:rPr lang="fr-FR" sz="2300" b="1" noProof="0" dirty="0" smtClean="0">
                          <a:solidFill>
                            <a:schemeClr val="tx1"/>
                          </a:solidFill>
                        </a:rPr>
                        <a:t>France </a:t>
                      </a:r>
                      <a:endParaRPr lang="fr-FR" sz="2300" b="1" noProof="0" dirty="0">
                        <a:solidFill>
                          <a:schemeClr val="tx1"/>
                        </a:solidFill>
                      </a:endParaRPr>
                    </a:p>
                  </a:txBody>
                  <a:tcPr>
                    <a:noFill/>
                  </a:tcPr>
                </a:tc>
                <a:tc>
                  <a:txBody>
                    <a:bodyPr/>
                    <a:lstStyle/>
                    <a:p>
                      <a:pPr algn="ctr"/>
                      <a:r>
                        <a:rPr lang="fr-FR" sz="2300" b="1" noProof="0" dirty="0" smtClean="0">
                          <a:solidFill>
                            <a:schemeClr val="tx1"/>
                          </a:solidFill>
                        </a:rPr>
                        <a:t>Roumanie</a:t>
                      </a:r>
                      <a:endParaRPr lang="fr-FR" sz="2300" b="1" noProof="0" dirty="0">
                        <a:solidFill>
                          <a:schemeClr val="tx1"/>
                        </a:solidFill>
                      </a:endParaRPr>
                    </a:p>
                  </a:txBody>
                  <a:tcPr>
                    <a:noFill/>
                  </a:tcPr>
                </a:tc>
              </a:tr>
              <a:tr h="528866">
                <a:tc>
                  <a:txBody>
                    <a:bodyPr/>
                    <a:lstStyle/>
                    <a:p>
                      <a:pPr algn="ctr"/>
                      <a:r>
                        <a:rPr lang="fr-FR" sz="2300" b="1" noProof="0" dirty="0" smtClean="0">
                          <a:solidFill>
                            <a:schemeClr val="tx1"/>
                          </a:solidFill>
                        </a:rPr>
                        <a:t>Grèce</a:t>
                      </a:r>
                      <a:endParaRPr lang="fr-FR" sz="2300" b="1" noProof="0" dirty="0">
                        <a:solidFill>
                          <a:schemeClr val="tx1"/>
                        </a:solidFill>
                      </a:endParaRPr>
                    </a:p>
                  </a:txBody>
                  <a:tcPr>
                    <a:noFill/>
                  </a:tcPr>
                </a:tc>
                <a:tc>
                  <a:txBody>
                    <a:bodyPr/>
                    <a:lstStyle/>
                    <a:p>
                      <a:pPr algn="ctr"/>
                      <a:r>
                        <a:rPr lang="fr-FR" sz="2300" b="1" noProof="0" dirty="0" smtClean="0">
                          <a:solidFill>
                            <a:schemeClr val="tx1"/>
                          </a:solidFill>
                        </a:rPr>
                        <a:t>Belgique</a:t>
                      </a:r>
                      <a:endParaRPr lang="fr-FR" sz="2300" b="1" noProof="0" dirty="0">
                        <a:solidFill>
                          <a:schemeClr val="tx1"/>
                        </a:solidFill>
                      </a:endParaRPr>
                    </a:p>
                  </a:txBody>
                  <a:tcPr>
                    <a:noFill/>
                  </a:tcPr>
                </a:tc>
              </a:tr>
              <a:tr h="528866">
                <a:tc>
                  <a:txBody>
                    <a:bodyPr/>
                    <a:lstStyle/>
                    <a:p>
                      <a:pPr algn="ctr"/>
                      <a:r>
                        <a:rPr lang="fr-FR" sz="2300" b="1" noProof="0" dirty="0" smtClean="0">
                          <a:solidFill>
                            <a:schemeClr val="tx1"/>
                          </a:solidFill>
                        </a:rPr>
                        <a:t>Irlande</a:t>
                      </a:r>
                      <a:endParaRPr lang="fr-FR" sz="2300" b="1" noProof="0" dirty="0">
                        <a:solidFill>
                          <a:schemeClr val="tx1"/>
                        </a:solidFill>
                      </a:endParaRPr>
                    </a:p>
                  </a:txBody>
                  <a:tcPr>
                    <a:noFill/>
                  </a:tcPr>
                </a:tc>
                <a:tc>
                  <a:txBody>
                    <a:bodyPr/>
                    <a:lstStyle/>
                    <a:p>
                      <a:pPr algn="ctr"/>
                      <a:r>
                        <a:rPr lang="fr-FR" sz="2300" b="1" noProof="0" dirty="0" smtClean="0">
                          <a:solidFill>
                            <a:schemeClr val="tx1"/>
                          </a:solidFill>
                        </a:rPr>
                        <a:t>Allemagne</a:t>
                      </a:r>
                      <a:endParaRPr lang="fr-FR" sz="2300" b="1" noProof="0" dirty="0">
                        <a:solidFill>
                          <a:schemeClr val="tx1"/>
                        </a:solidFill>
                      </a:endParaRPr>
                    </a:p>
                  </a:txBody>
                  <a:tcPr>
                    <a:noFill/>
                  </a:tcPr>
                </a:tc>
              </a:tr>
            </a:tbl>
          </a:graphicData>
        </a:graphic>
      </p:graphicFrame>
    </p:spTree>
    <p:extLst>
      <p:ext uri="{BB962C8B-B14F-4D97-AF65-F5344CB8AC3E}">
        <p14:creationId xmlns:p14="http://schemas.microsoft.com/office/powerpoint/2010/main" val="1478789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76781" y="956130"/>
            <a:ext cx="8748463" cy="3120942"/>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61938" indent="-261938" algn="l">
              <a:spcBef>
                <a:spcPts val="1200"/>
              </a:spcBef>
              <a:buFont typeface="Wingdings" pitchFamily="2" charset="2"/>
              <a:buChar char="§"/>
            </a:pPr>
            <a:r>
              <a:rPr lang="fr-FR" sz="2300" b="1" dirty="0" smtClean="0"/>
              <a:t>Conclusions préliminaires :</a:t>
            </a:r>
          </a:p>
          <a:p>
            <a:pPr marL="536575" indent="-276225" algn="l">
              <a:spcBef>
                <a:spcPts val="400"/>
              </a:spcBef>
            </a:pPr>
            <a:r>
              <a:rPr lang="fr-FR" sz="2300" b="1" dirty="0" smtClean="0">
                <a:sym typeface="Wingdings" pitchFamily="2" charset="2"/>
              </a:rPr>
              <a:t>1. Grande disparité </a:t>
            </a:r>
            <a:r>
              <a:rPr lang="fr-FR" sz="2300" dirty="0" smtClean="0">
                <a:sym typeface="Wingdings" pitchFamily="2" charset="2"/>
              </a:rPr>
              <a:t>entre les législations nationales des dix pays, malgré l’existence d’instruments d’harmonisation – plusieurs raisons apparentes</a:t>
            </a:r>
          </a:p>
          <a:p>
            <a:pPr marL="534988" algn="l">
              <a:spcBef>
                <a:spcPts val="400"/>
              </a:spcBef>
            </a:pPr>
            <a:r>
              <a:rPr lang="fr-FR" sz="2300" b="1" dirty="0" smtClean="0">
                <a:sym typeface="Wingdings" panose="05000000000000000000" pitchFamily="2" charset="2"/>
              </a:rPr>
              <a:t> Impossibilité </a:t>
            </a:r>
            <a:r>
              <a:rPr lang="fr-FR" sz="2300" b="1" dirty="0">
                <a:sym typeface="Wingdings" pitchFamily="2" charset="2"/>
              </a:rPr>
              <a:t>de définir </a:t>
            </a:r>
            <a:r>
              <a:rPr lang="fr-FR" sz="2300" b="1" dirty="0" smtClean="0">
                <a:sym typeface="Wingdings" pitchFamily="2" charset="2"/>
              </a:rPr>
              <a:t>simplement </a:t>
            </a:r>
            <a:r>
              <a:rPr lang="fr-FR" sz="2300" b="1" dirty="0">
                <a:sym typeface="Wingdings" pitchFamily="2" charset="2"/>
              </a:rPr>
              <a:t>les comportements interdits </a:t>
            </a:r>
            <a:r>
              <a:rPr lang="fr-FR" sz="2300" dirty="0">
                <a:sym typeface="Wingdings" pitchFamily="2" charset="2"/>
              </a:rPr>
              <a:t>dans </a:t>
            </a:r>
            <a:r>
              <a:rPr lang="fr-FR" sz="2300" dirty="0" smtClean="0">
                <a:sym typeface="Wingdings" pitchFamily="2" charset="2"/>
              </a:rPr>
              <a:t>tous ces </a:t>
            </a:r>
            <a:r>
              <a:rPr lang="fr-FR" sz="2300" dirty="0">
                <a:sym typeface="Wingdings" pitchFamily="2" charset="2"/>
              </a:rPr>
              <a:t>pays, sauf à </a:t>
            </a:r>
            <a:r>
              <a:rPr lang="fr-FR" sz="2300" dirty="0" smtClean="0">
                <a:sym typeface="Wingdings" pitchFamily="2" charset="2"/>
              </a:rPr>
              <a:t>en réduire la liste à trop peu d’éléments, ou inversement à généraliser et inclure dans ces définitions des actes permis dans certains pays</a:t>
            </a:r>
            <a:endParaRPr lang="fr-FR" sz="1800" dirty="0">
              <a:sym typeface="Wingdings" pitchFamily="2" charset="2"/>
            </a:endParaRPr>
          </a:p>
        </p:txBody>
      </p:sp>
      <p:sp>
        <p:nvSpPr>
          <p:cNvPr id="6" name="Rectangle 3"/>
          <p:cNvSpPr txBox="1">
            <a:spLocks noChangeArrowheads="1"/>
          </p:cNvSpPr>
          <p:nvPr/>
        </p:nvSpPr>
        <p:spPr>
          <a:xfrm>
            <a:off x="179512" y="6525344"/>
            <a:ext cx="8712967" cy="332655"/>
          </a:xfrm>
          <a:prstGeom prst="rect">
            <a:avLst/>
          </a:prstGeom>
          <a:noFill/>
          <a:ln>
            <a:noFill/>
            <a:miter lim="800000"/>
            <a:headEnd/>
            <a:tailEnd/>
          </a:ln>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90000"/>
              </a:lnSpc>
            </a:pPr>
            <a:r>
              <a:rPr lang="fr-FR" sz="1600" dirty="0">
                <a:solidFill>
                  <a:prstClr val="black"/>
                </a:solidFill>
              </a:rPr>
              <a:t>Du discours de haine en ligne au cyber-terrorisme –  Montpellier - 8 février 2017</a:t>
            </a:r>
          </a:p>
          <a:p>
            <a:pPr algn="ctr">
              <a:lnSpc>
                <a:spcPct val="90000"/>
              </a:lnSpc>
            </a:pPr>
            <a:endParaRPr lang="fr-FR" sz="1500" i="1" dirty="0">
              <a:solidFill>
                <a:prstClr val="black"/>
              </a:solidFill>
            </a:endParaRPr>
          </a:p>
        </p:txBody>
      </p:sp>
      <p:sp>
        <p:nvSpPr>
          <p:cNvPr id="7" name="ZoneTexte 6"/>
          <p:cNvSpPr txBox="1"/>
          <p:nvPr/>
        </p:nvSpPr>
        <p:spPr>
          <a:xfrm>
            <a:off x="481068" y="404664"/>
            <a:ext cx="8195389" cy="461665"/>
          </a:xfrm>
          <a:prstGeom prst="rect">
            <a:avLst/>
          </a:prstGeom>
          <a:noFill/>
        </p:spPr>
        <p:txBody>
          <a:bodyPr wrap="square" rtlCol="0">
            <a:spAutoFit/>
          </a:bodyPr>
          <a:lstStyle/>
          <a:p>
            <a:r>
              <a:rPr lang="fr-FR" sz="2400" b="1" dirty="0" smtClean="0">
                <a:solidFill>
                  <a:srgbClr val="7B728C"/>
                </a:solidFill>
              </a:rPr>
              <a:t>Etude </a:t>
            </a:r>
            <a:r>
              <a:rPr lang="fr-FR" sz="2400" b="1" dirty="0">
                <a:solidFill>
                  <a:srgbClr val="7B728C"/>
                </a:solidFill>
              </a:rPr>
              <a:t>comparée des législations de 10 </a:t>
            </a:r>
            <a:r>
              <a:rPr lang="fr-FR" sz="2400" b="1" dirty="0" smtClean="0">
                <a:solidFill>
                  <a:srgbClr val="7B728C"/>
                </a:solidFill>
              </a:rPr>
              <a:t>Etats membres </a:t>
            </a:r>
            <a:r>
              <a:rPr lang="fr-FR" sz="2400" b="1" dirty="0">
                <a:solidFill>
                  <a:srgbClr val="7B728C"/>
                </a:solidFill>
              </a:rPr>
              <a:t>de </a:t>
            </a:r>
            <a:r>
              <a:rPr lang="fr-FR" sz="2400" b="1" dirty="0" smtClean="0">
                <a:solidFill>
                  <a:srgbClr val="7B728C"/>
                </a:solidFill>
              </a:rPr>
              <a:t>l’UE</a:t>
            </a:r>
            <a:endParaRPr lang="fr-FR" sz="2400" b="1" dirty="0">
              <a:solidFill>
                <a:srgbClr val="7B728C"/>
              </a:solidFill>
            </a:endParaRPr>
          </a:p>
        </p:txBody>
      </p:sp>
      <p:sp>
        <p:nvSpPr>
          <p:cNvPr id="3" name="Espace réservé du numéro de diapositive 2"/>
          <p:cNvSpPr>
            <a:spLocks noGrp="1"/>
          </p:cNvSpPr>
          <p:nvPr>
            <p:ph type="sldNum" sz="quarter" idx="12"/>
          </p:nvPr>
        </p:nvSpPr>
        <p:spPr/>
        <p:txBody>
          <a:bodyPr/>
          <a:lstStyle/>
          <a:p>
            <a:fld id="{3DA285B4-A819-4B02-AD61-AE9577D3EDAB}" type="slidenum">
              <a:rPr lang="fr-FR" smtClean="0">
                <a:solidFill>
                  <a:prstClr val="black">
                    <a:tint val="75000"/>
                  </a:prstClr>
                </a:solidFill>
              </a:rPr>
              <a:pPr/>
              <a:t>6</a:t>
            </a:fld>
            <a:endParaRPr lang="fr-FR" dirty="0">
              <a:solidFill>
                <a:prstClr val="black">
                  <a:tint val="75000"/>
                </a:prstClr>
              </a:solidFill>
            </a:endParaRPr>
          </a:p>
        </p:txBody>
      </p:sp>
      <p:sp>
        <p:nvSpPr>
          <p:cNvPr id="8" name="Rectangle 2"/>
          <p:cNvSpPr txBox="1">
            <a:spLocks noChangeArrowheads="1"/>
          </p:cNvSpPr>
          <p:nvPr/>
        </p:nvSpPr>
        <p:spPr>
          <a:xfrm>
            <a:off x="376782" y="4077072"/>
            <a:ext cx="8748463" cy="3120943"/>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536575" indent="-276225" algn="l">
              <a:spcBef>
                <a:spcPts val="1000"/>
              </a:spcBef>
            </a:pPr>
            <a:r>
              <a:rPr lang="fr-FR" sz="2300" b="1" dirty="0" smtClean="0">
                <a:sym typeface="Wingdings" pitchFamily="2" charset="2"/>
              </a:rPr>
              <a:t>2. Classification </a:t>
            </a:r>
            <a:r>
              <a:rPr lang="fr-FR" sz="2300" b="1" dirty="0">
                <a:sym typeface="Wingdings" pitchFamily="2" charset="2"/>
              </a:rPr>
              <a:t>intermédiaire des comportements </a:t>
            </a:r>
            <a:r>
              <a:rPr lang="fr-FR" sz="2300" b="1" dirty="0" smtClean="0">
                <a:sym typeface="Wingdings" pitchFamily="2" charset="2"/>
              </a:rPr>
              <a:t>illégaux en </a:t>
            </a:r>
            <a:r>
              <a:rPr lang="fr-FR" sz="2300" b="1" dirty="0">
                <a:sym typeface="Wingdings" pitchFamily="2" charset="2"/>
              </a:rPr>
              <a:t>trois grandes </a:t>
            </a:r>
            <a:r>
              <a:rPr lang="fr-FR" sz="2300" b="1" dirty="0" smtClean="0">
                <a:sym typeface="Wingdings" pitchFamily="2" charset="2"/>
              </a:rPr>
              <a:t>catégories </a:t>
            </a:r>
            <a:r>
              <a:rPr lang="fr-FR" sz="2300" dirty="0">
                <a:sym typeface="Wingdings" pitchFamily="2" charset="2"/>
              </a:rPr>
              <a:t>selon que l’interdiction est majoritairement, essentiellement ou peu partagée par les </a:t>
            </a:r>
            <a:r>
              <a:rPr lang="fr-FR" sz="2300" dirty="0" smtClean="0">
                <a:sym typeface="Wingdings" pitchFamily="2" charset="2"/>
              </a:rPr>
              <a:t>Etats</a:t>
            </a:r>
            <a:r>
              <a:rPr lang="en-GB" sz="2300" dirty="0">
                <a:sym typeface="Wingdings" pitchFamily="2" charset="2"/>
              </a:rPr>
              <a:t> </a:t>
            </a:r>
            <a:r>
              <a:rPr lang="en-GB" sz="2300" dirty="0" smtClean="0">
                <a:sym typeface="Wingdings" pitchFamily="2" charset="2"/>
              </a:rPr>
              <a:t>– </a:t>
            </a:r>
            <a:r>
              <a:rPr lang="en-GB" sz="2300" b="1" dirty="0" smtClean="0">
                <a:sym typeface="Wingdings" pitchFamily="2" charset="2"/>
              </a:rPr>
              <a:t>Etude </a:t>
            </a:r>
            <a:r>
              <a:rPr lang="en-GB" sz="2300" b="1" dirty="0" err="1" smtClean="0">
                <a:sym typeface="Wingdings" pitchFamily="2" charset="2"/>
              </a:rPr>
              <a:t>étendue</a:t>
            </a:r>
            <a:r>
              <a:rPr lang="en-GB" sz="2300" b="1" dirty="0" smtClean="0">
                <a:sym typeface="Wingdings" pitchFamily="2" charset="2"/>
              </a:rPr>
              <a:t> </a:t>
            </a:r>
            <a:r>
              <a:rPr lang="en-GB" sz="2300" dirty="0" smtClean="0">
                <a:sym typeface="Wingdings" pitchFamily="2" charset="2"/>
              </a:rPr>
              <a:t>:</a:t>
            </a:r>
          </a:p>
          <a:p>
            <a:pPr marL="812800" indent="-276225" algn="l">
              <a:spcBef>
                <a:spcPts val="0"/>
              </a:spcBef>
              <a:buFont typeface="Arial" panose="020B0604020202020204" pitchFamily="34" charset="0"/>
              <a:buChar char="•"/>
            </a:pPr>
            <a:r>
              <a:rPr lang="fr-FR" sz="2100" dirty="0" smtClean="0">
                <a:sym typeface="Wingdings" pitchFamily="2" charset="2"/>
              </a:rPr>
              <a:t>Ensemble des bases légales permettant de sanctionner un comportement haineux – pour permettre une étude comparative exhaustive</a:t>
            </a:r>
          </a:p>
          <a:p>
            <a:pPr marL="812800" indent="-276225" algn="l">
              <a:spcBef>
                <a:spcPts val="0"/>
              </a:spcBef>
              <a:buFont typeface="Arial" panose="020B0604020202020204" pitchFamily="34" charset="0"/>
              <a:buChar char="•"/>
            </a:pPr>
            <a:r>
              <a:rPr lang="fr-FR" sz="2100" dirty="0" smtClean="0">
                <a:sym typeface="Wingdings" pitchFamily="2" charset="2"/>
              </a:rPr>
              <a:t>Incluant </a:t>
            </a:r>
            <a:r>
              <a:rPr lang="fr-FR" sz="2100" dirty="0">
                <a:sym typeface="Wingdings" pitchFamily="2" charset="2"/>
              </a:rPr>
              <a:t>les interdits civils et </a:t>
            </a:r>
            <a:r>
              <a:rPr lang="fr-FR" sz="2100" dirty="0" smtClean="0">
                <a:sym typeface="Wingdings" pitchFamily="2" charset="2"/>
              </a:rPr>
              <a:t>administratifs</a:t>
            </a:r>
            <a:endParaRPr lang="en-GB" sz="2100" dirty="0">
              <a:sym typeface="Wingdings" pitchFamily="2" charset="2"/>
            </a:endParaRPr>
          </a:p>
          <a:p>
            <a:pPr marL="363538" algn="l">
              <a:spcBef>
                <a:spcPts val="0"/>
              </a:spcBef>
            </a:pPr>
            <a:endParaRPr lang="fr-FR" sz="1800" dirty="0">
              <a:sym typeface="Wingdings" pitchFamily="2" charset="2"/>
            </a:endParaRPr>
          </a:p>
        </p:txBody>
      </p:sp>
    </p:spTree>
    <p:extLst>
      <p:ext uri="{BB962C8B-B14F-4D97-AF65-F5344CB8AC3E}">
        <p14:creationId xmlns:p14="http://schemas.microsoft.com/office/powerpoint/2010/main" val="4192892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76785" y="1100146"/>
            <a:ext cx="8748463" cy="5399047"/>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61938" indent="-261938" algn="l">
              <a:spcBef>
                <a:spcPts val="1200"/>
              </a:spcBef>
              <a:buFont typeface="Wingdings" pitchFamily="2" charset="2"/>
              <a:buChar char="§"/>
            </a:pPr>
            <a:r>
              <a:rPr lang="fr-FR" sz="2200" b="1" dirty="0" smtClean="0"/>
              <a:t>Principaux instruments visant l’harmonisation :</a:t>
            </a:r>
          </a:p>
          <a:p>
            <a:pPr marL="536575" indent="-274638" algn="l">
              <a:spcBef>
                <a:spcPts val="1200"/>
              </a:spcBef>
              <a:buFont typeface="Wingdings" panose="05000000000000000000" pitchFamily="2" charset="2"/>
              <a:buChar char="ü"/>
            </a:pPr>
            <a:r>
              <a:rPr lang="en-GB" sz="2200" dirty="0" smtClean="0"/>
              <a:t>Convention </a:t>
            </a:r>
            <a:r>
              <a:rPr lang="en-GB" sz="2200" dirty="0" err="1" smtClean="0"/>
              <a:t>internationale</a:t>
            </a:r>
            <a:r>
              <a:rPr lang="en-GB" sz="2200" dirty="0" smtClean="0"/>
              <a:t> </a:t>
            </a:r>
            <a:r>
              <a:rPr lang="en-GB" sz="2200" dirty="0"/>
              <a:t>sur </a:t>
            </a:r>
            <a:r>
              <a:rPr lang="en-GB" sz="2200" dirty="0" err="1"/>
              <a:t>l’élimination</a:t>
            </a:r>
            <a:r>
              <a:rPr lang="en-GB" sz="2200" dirty="0"/>
              <a:t> de </a:t>
            </a:r>
            <a:r>
              <a:rPr lang="en-GB" sz="2200" dirty="0" err="1"/>
              <a:t>toutes</a:t>
            </a:r>
            <a:r>
              <a:rPr lang="en-GB" sz="2200" dirty="0"/>
              <a:t> les </a:t>
            </a:r>
            <a:r>
              <a:rPr lang="en-GB" sz="2200" dirty="0" err="1"/>
              <a:t>formes</a:t>
            </a:r>
            <a:r>
              <a:rPr lang="en-GB" sz="2200" dirty="0"/>
              <a:t> de discrimination </a:t>
            </a:r>
            <a:r>
              <a:rPr lang="en-GB" sz="2200" dirty="0" err="1" smtClean="0"/>
              <a:t>raciale</a:t>
            </a:r>
            <a:r>
              <a:rPr lang="en-GB" sz="2200" dirty="0" smtClean="0"/>
              <a:t> (ONU, 21/12/1965)</a:t>
            </a:r>
          </a:p>
          <a:p>
            <a:pPr marL="536575" indent="-274638" algn="l">
              <a:spcBef>
                <a:spcPts val="1200"/>
              </a:spcBef>
              <a:buFont typeface="Wingdings" panose="05000000000000000000" pitchFamily="2" charset="2"/>
              <a:buChar char="ü"/>
            </a:pPr>
            <a:r>
              <a:rPr lang="en-GB" sz="2200" dirty="0" err="1" smtClean="0"/>
              <a:t>Protocole</a:t>
            </a:r>
            <a:r>
              <a:rPr lang="en-GB" sz="2200" dirty="0" smtClean="0"/>
              <a:t> </a:t>
            </a:r>
            <a:r>
              <a:rPr lang="en-GB" sz="2200" dirty="0" err="1"/>
              <a:t>additionel</a:t>
            </a:r>
            <a:r>
              <a:rPr lang="en-GB" sz="2200" dirty="0"/>
              <a:t> à la Convention sur la </a:t>
            </a:r>
            <a:r>
              <a:rPr lang="en-GB" sz="2200" dirty="0" err="1" smtClean="0"/>
              <a:t>cybercriminalité</a:t>
            </a:r>
            <a:r>
              <a:rPr lang="en-GB" sz="2200" dirty="0" smtClean="0"/>
              <a:t>, sur</a:t>
            </a:r>
            <a:r>
              <a:rPr lang="fr-FR" sz="2200" dirty="0" smtClean="0"/>
              <a:t> </a:t>
            </a:r>
            <a:r>
              <a:rPr lang="fr-FR" sz="2200" dirty="0"/>
              <a:t>l'incrimination d'actes de nature raciste et xénophobe commis par le biais de systèmes </a:t>
            </a:r>
            <a:r>
              <a:rPr lang="fr-FR" sz="2200" dirty="0" smtClean="0"/>
              <a:t>informatiques (CoE, 28/01/2003)</a:t>
            </a:r>
            <a:endParaRPr lang="en-GB" sz="2200" dirty="0" smtClean="0"/>
          </a:p>
          <a:p>
            <a:pPr marL="536575" indent="-274638" algn="l">
              <a:spcBef>
                <a:spcPts val="1200"/>
              </a:spcBef>
              <a:buFont typeface="Wingdings" panose="05000000000000000000" pitchFamily="2" charset="2"/>
              <a:buChar char="ü"/>
            </a:pPr>
            <a:r>
              <a:rPr lang="en-GB" sz="2200" dirty="0" smtClean="0"/>
              <a:t>D</a:t>
            </a:r>
            <a:r>
              <a:rPr lang="fr-FR" sz="2200" dirty="0" err="1" smtClean="0"/>
              <a:t>écision</a:t>
            </a:r>
            <a:r>
              <a:rPr lang="fr-FR" sz="2200" dirty="0" smtClean="0"/>
              <a:t>-cadre </a:t>
            </a:r>
            <a:r>
              <a:rPr lang="fr-FR" sz="2200" dirty="0"/>
              <a:t>2008/913/JAI du Conseil du </a:t>
            </a:r>
            <a:r>
              <a:rPr lang="fr-FR" sz="2200" dirty="0" smtClean="0"/>
              <a:t>28/11/2008 </a:t>
            </a:r>
            <a:r>
              <a:rPr lang="fr-FR" sz="2200" dirty="0"/>
              <a:t>sur la lutte contre certaines formes et manifestations de racisme et de xénophobie au moyen du droit pénal </a:t>
            </a:r>
          </a:p>
        </p:txBody>
      </p:sp>
      <p:sp>
        <p:nvSpPr>
          <p:cNvPr id="6" name="Rectangle 3"/>
          <p:cNvSpPr txBox="1">
            <a:spLocks noChangeArrowheads="1"/>
          </p:cNvSpPr>
          <p:nvPr/>
        </p:nvSpPr>
        <p:spPr>
          <a:xfrm>
            <a:off x="179512" y="6525344"/>
            <a:ext cx="8712967" cy="332655"/>
          </a:xfrm>
          <a:prstGeom prst="rect">
            <a:avLst/>
          </a:prstGeom>
          <a:noFill/>
          <a:ln>
            <a:noFill/>
            <a:miter lim="800000"/>
            <a:headEnd/>
            <a:tailEnd/>
          </a:ln>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90000"/>
              </a:lnSpc>
            </a:pPr>
            <a:r>
              <a:rPr lang="fr-FR" sz="1600" dirty="0">
                <a:solidFill>
                  <a:prstClr val="black"/>
                </a:solidFill>
              </a:rPr>
              <a:t>Du discours de haine en ligne au cyber-terrorisme –  Montpellier - 8 février 2017</a:t>
            </a:r>
          </a:p>
          <a:p>
            <a:pPr algn="ctr">
              <a:lnSpc>
                <a:spcPct val="90000"/>
              </a:lnSpc>
            </a:pPr>
            <a:endParaRPr lang="fr-FR" sz="1500" i="1" dirty="0">
              <a:solidFill>
                <a:prstClr val="black"/>
              </a:solidFill>
            </a:endParaRPr>
          </a:p>
        </p:txBody>
      </p:sp>
      <p:sp>
        <p:nvSpPr>
          <p:cNvPr id="7" name="ZoneTexte 6"/>
          <p:cNvSpPr txBox="1"/>
          <p:nvPr/>
        </p:nvSpPr>
        <p:spPr>
          <a:xfrm>
            <a:off x="481068" y="404664"/>
            <a:ext cx="8195389" cy="461665"/>
          </a:xfrm>
          <a:prstGeom prst="rect">
            <a:avLst/>
          </a:prstGeom>
          <a:noFill/>
        </p:spPr>
        <p:txBody>
          <a:bodyPr wrap="square" rtlCol="0">
            <a:spAutoFit/>
          </a:bodyPr>
          <a:lstStyle/>
          <a:p>
            <a:r>
              <a:rPr lang="fr-FR" sz="2400" b="1" dirty="0" smtClean="0">
                <a:solidFill>
                  <a:srgbClr val="7B728C"/>
                </a:solidFill>
              </a:rPr>
              <a:t>Etude </a:t>
            </a:r>
            <a:r>
              <a:rPr lang="fr-FR" sz="2400" b="1" dirty="0">
                <a:solidFill>
                  <a:srgbClr val="7B728C"/>
                </a:solidFill>
              </a:rPr>
              <a:t>comparée des législations de 10 </a:t>
            </a:r>
            <a:r>
              <a:rPr lang="fr-FR" sz="2400" b="1" dirty="0" smtClean="0">
                <a:solidFill>
                  <a:srgbClr val="7B728C"/>
                </a:solidFill>
              </a:rPr>
              <a:t>Etats membres </a:t>
            </a:r>
            <a:r>
              <a:rPr lang="fr-FR" sz="2400" b="1" dirty="0">
                <a:solidFill>
                  <a:srgbClr val="7B728C"/>
                </a:solidFill>
              </a:rPr>
              <a:t>de </a:t>
            </a:r>
            <a:r>
              <a:rPr lang="fr-FR" sz="2400" b="1" dirty="0" smtClean="0">
                <a:solidFill>
                  <a:srgbClr val="7B728C"/>
                </a:solidFill>
              </a:rPr>
              <a:t>l’UE</a:t>
            </a:r>
            <a:endParaRPr lang="fr-FR" sz="2400" b="1" dirty="0">
              <a:solidFill>
                <a:srgbClr val="7B728C"/>
              </a:solidFill>
            </a:endParaRPr>
          </a:p>
        </p:txBody>
      </p:sp>
      <p:sp>
        <p:nvSpPr>
          <p:cNvPr id="3" name="Espace réservé du numéro de diapositive 2"/>
          <p:cNvSpPr>
            <a:spLocks noGrp="1"/>
          </p:cNvSpPr>
          <p:nvPr>
            <p:ph type="sldNum" sz="quarter" idx="12"/>
          </p:nvPr>
        </p:nvSpPr>
        <p:spPr/>
        <p:txBody>
          <a:bodyPr/>
          <a:lstStyle/>
          <a:p>
            <a:fld id="{3DA285B4-A819-4B02-AD61-AE9577D3EDAB}" type="slidenum">
              <a:rPr lang="fr-FR" smtClean="0">
                <a:solidFill>
                  <a:prstClr val="black">
                    <a:tint val="75000"/>
                  </a:prstClr>
                </a:solidFill>
              </a:rPr>
              <a:pPr/>
              <a:t>7</a:t>
            </a:fld>
            <a:endParaRPr lang="fr-FR" dirty="0">
              <a:solidFill>
                <a:prstClr val="black">
                  <a:tint val="75000"/>
                </a:prstClr>
              </a:solidFill>
            </a:endParaRPr>
          </a:p>
        </p:txBody>
      </p:sp>
    </p:spTree>
    <p:extLst>
      <p:ext uri="{BB962C8B-B14F-4D97-AF65-F5344CB8AC3E}">
        <p14:creationId xmlns:p14="http://schemas.microsoft.com/office/powerpoint/2010/main" val="38387874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76786" y="1100146"/>
            <a:ext cx="8299672" cy="5399047"/>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1200"/>
              </a:spcBef>
            </a:pPr>
            <a:r>
              <a:rPr lang="fr-FR" sz="2300" b="1" dirty="0" smtClean="0"/>
              <a:t>1. Grande disparité entre les législations - illustration </a:t>
            </a:r>
            <a:r>
              <a:rPr lang="fr-FR" sz="2100" dirty="0" smtClean="0"/>
              <a:t>(1, 1 a DCC 2008)</a:t>
            </a:r>
          </a:p>
          <a:p>
            <a:pPr marL="261938" algn="just">
              <a:spcBef>
                <a:spcPts val="0"/>
              </a:spcBef>
            </a:pPr>
            <a:endParaRPr lang="fr-FR" sz="2300" dirty="0" smtClean="0">
              <a:sym typeface="Wingdings" pitchFamily="2" charset="2"/>
            </a:endParaRPr>
          </a:p>
          <a:p>
            <a:pPr marL="261938" algn="just">
              <a:spcBef>
                <a:spcPts val="0"/>
              </a:spcBef>
            </a:pPr>
            <a:r>
              <a:rPr lang="fr-FR" sz="2400" dirty="0" smtClean="0">
                <a:sym typeface="Wingdings" pitchFamily="2" charset="2"/>
              </a:rPr>
              <a:t>Incitation publique à la haine ou violence dirigée contre une personne ou un groupe de personnes</a:t>
            </a:r>
          </a:p>
          <a:p>
            <a:pPr marL="604838" indent="-342900" algn="just">
              <a:spcBef>
                <a:spcPts val="600"/>
              </a:spcBef>
              <a:buFont typeface="Arial" panose="020B0604020202020204" pitchFamily="34" charset="0"/>
              <a:buChar char="•"/>
            </a:pPr>
            <a:r>
              <a:rPr lang="fr-FR" sz="2400" dirty="0" smtClean="0">
                <a:sym typeface="Wingdings" pitchFamily="2" charset="2"/>
              </a:rPr>
              <a:t>déterminés sur la base de leur race, couleur, ascendance, origine nationale ou ethnique, et (a minima si elle sert de prétexte pour l’utilisation de l’un des autres facteurs) religion. </a:t>
            </a:r>
          </a:p>
          <a:p>
            <a:pPr marL="604838" indent="-342900" algn="just">
              <a:spcBef>
                <a:spcPts val="600"/>
              </a:spcBef>
              <a:buFont typeface="Arial" panose="020B0604020202020204" pitchFamily="34" charset="0"/>
              <a:buChar char="•"/>
            </a:pPr>
            <a:r>
              <a:rPr lang="fr-FR" sz="2400" dirty="0" smtClean="0">
                <a:sym typeface="Wingdings" pitchFamily="2" charset="2"/>
              </a:rPr>
              <a:t>Condition possible : incitation (1) d’une manière qui risque de troubler l’ordre public ou (2) menaçante, abusive ou insultante.</a:t>
            </a:r>
            <a:endParaRPr lang="fr-FR" sz="2400" dirty="0">
              <a:sym typeface="Wingdings" pitchFamily="2" charset="2"/>
            </a:endParaRPr>
          </a:p>
        </p:txBody>
      </p:sp>
      <p:sp>
        <p:nvSpPr>
          <p:cNvPr id="6" name="Rectangle 3"/>
          <p:cNvSpPr txBox="1">
            <a:spLocks noChangeArrowheads="1"/>
          </p:cNvSpPr>
          <p:nvPr/>
        </p:nvSpPr>
        <p:spPr>
          <a:xfrm>
            <a:off x="179512" y="6525344"/>
            <a:ext cx="8712967" cy="332655"/>
          </a:xfrm>
          <a:prstGeom prst="rect">
            <a:avLst/>
          </a:prstGeom>
          <a:noFill/>
          <a:ln>
            <a:noFill/>
            <a:miter lim="800000"/>
            <a:headEnd/>
            <a:tailEnd/>
          </a:ln>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90000"/>
              </a:lnSpc>
            </a:pPr>
            <a:r>
              <a:rPr lang="fr-FR" sz="1600" dirty="0">
                <a:solidFill>
                  <a:prstClr val="black"/>
                </a:solidFill>
              </a:rPr>
              <a:t>Du discours de haine en ligne au cyber-terrorisme –  Montpellier - 8 février 2017</a:t>
            </a:r>
          </a:p>
          <a:p>
            <a:pPr algn="ctr">
              <a:lnSpc>
                <a:spcPct val="90000"/>
              </a:lnSpc>
            </a:pPr>
            <a:endParaRPr lang="fr-FR" sz="1500" i="1" dirty="0">
              <a:solidFill>
                <a:prstClr val="black"/>
              </a:solidFill>
            </a:endParaRPr>
          </a:p>
        </p:txBody>
      </p:sp>
      <p:sp>
        <p:nvSpPr>
          <p:cNvPr id="7" name="ZoneTexte 6"/>
          <p:cNvSpPr txBox="1"/>
          <p:nvPr/>
        </p:nvSpPr>
        <p:spPr>
          <a:xfrm>
            <a:off x="481068" y="404664"/>
            <a:ext cx="8195389" cy="461665"/>
          </a:xfrm>
          <a:prstGeom prst="rect">
            <a:avLst/>
          </a:prstGeom>
          <a:noFill/>
        </p:spPr>
        <p:txBody>
          <a:bodyPr wrap="square" rtlCol="0">
            <a:spAutoFit/>
          </a:bodyPr>
          <a:lstStyle/>
          <a:p>
            <a:r>
              <a:rPr lang="fr-FR" sz="2400" b="1" dirty="0" smtClean="0">
                <a:solidFill>
                  <a:srgbClr val="7B728C"/>
                </a:solidFill>
              </a:rPr>
              <a:t>Etude </a:t>
            </a:r>
            <a:r>
              <a:rPr lang="fr-FR" sz="2400" b="1" dirty="0">
                <a:solidFill>
                  <a:srgbClr val="7B728C"/>
                </a:solidFill>
              </a:rPr>
              <a:t>comparée des législations de 10 </a:t>
            </a:r>
            <a:r>
              <a:rPr lang="fr-FR" sz="2400" b="1" dirty="0" smtClean="0">
                <a:solidFill>
                  <a:srgbClr val="7B728C"/>
                </a:solidFill>
              </a:rPr>
              <a:t>Etats membres </a:t>
            </a:r>
            <a:r>
              <a:rPr lang="fr-FR" sz="2400" b="1" dirty="0">
                <a:solidFill>
                  <a:srgbClr val="7B728C"/>
                </a:solidFill>
              </a:rPr>
              <a:t>de </a:t>
            </a:r>
            <a:r>
              <a:rPr lang="fr-FR" sz="2400" b="1" dirty="0" smtClean="0">
                <a:solidFill>
                  <a:srgbClr val="7B728C"/>
                </a:solidFill>
              </a:rPr>
              <a:t>l’UE</a:t>
            </a:r>
            <a:endParaRPr lang="fr-FR" sz="2400" b="1" dirty="0">
              <a:solidFill>
                <a:srgbClr val="7B728C"/>
              </a:solidFill>
            </a:endParaRPr>
          </a:p>
        </p:txBody>
      </p:sp>
      <p:sp>
        <p:nvSpPr>
          <p:cNvPr id="3" name="Espace réservé du numéro de diapositive 2"/>
          <p:cNvSpPr>
            <a:spLocks noGrp="1"/>
          </p:cNvSpPr>
          <p:nvPr>
            <p:ph type="sldNum" sz="quarter" idx="12"/>
          </p:nvPr>
        </p:nvSpPr>
        <p:spPr/>
        <p:txBody>
          <a:bodyPr/>
          <a:lstStyle/>
          <a:p>
            <a:fld id="{3DA285B4-A819-4B02-AD61-AE9577D3EDAB}" type="slidenum">
              <a:rPr lang="fr-FR" smtClean="0">
                <a:solidFill>
                  <a:prstClr val="black">
                    <a:tint val="75000"/>
                  </a:prstClr>
                </a:solidFill>
              </a:rPr>
              <a:pPr/>
              <a:t>8</a:t>
            </a:fld>
            <a:endParaRPr lang="fr-FR" dirty="0">
              <a:solidFill>
                <a:prstClr val="black">
                  <a:tint val="75000"/>
                </a:prstClr>
              </a:solidFill>
            </a:endParaRPr>
          </a:p>
        </p:txBody>
      </p:sp>
    </p:spTree>
    <p:extLst>
      <p:ext uri="{BB962C8B-B14F-4D97-AF65-F5344CB8AC3E}">
        <p14:creationId xmlns:p14="http://schemas.microsoft.com/office/powerpoint/2010/main" val="17430863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76785" y="1100146"/>
            <a:ext cx="8748463" cy="5399047"/>
          </a:xfrm>
          <a:prstGeom prst="rect">
            <a:avLst/>
          </a:prstGeom>
          <a:noFill/>
          <a:ln w="0" cmpd="thickThin">
            <a:no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1200"/>
              </a:spcBef>
            </a:pPr>
            <a:r>
              <a:rPr lang="fr-FR" sz="2300" b="1" dirty="0" smtClean="0">
                <a:solidFill>
                  <a:schemeClr val="bg1">
                    <a:lumMod val="50000"/>
                  </a:schemeClr>
                </a:solidFill>
              </a:rPr>
              <a:t>1. Grande disparité entre les législations - illustration </a:t>
            </a:r>
            <a:r>
              <a:rPr lang="fr-FR" sz="2100" dirty="0" smtClean="0">
                <a:solidFill>
                  <a:schemeClr val="bg1">
                    <a:lumMod val="50000"/>
                  </a:schemeClr>
                </a:solidFill>
              </a:rPr>
              <a:t>(1, 1, a DCC 2008)</a:t>
            </a:r>
          </a:p>
          <a:p>
            <a:pPr marL="536575" indent="-274638" algn="l">
              <a:spcBef>
                <a:spcPts val="1000"/>
              </a:spcBef>
              <a:buFont typeface="Wingdings" panose="05000000000000000000" pitchFamily="2" charset="2"/>
              <a:buChar char="ü"/>
            </a:pPr>
            <a:r>
              <a:rPr lang="fr-FR" sz="2300" dirty="0" smtClean="0">
                <a:sym typeface="Wingdings" pitchFamily="2" charset="2"/>
              </a:rPr>
              <a:t>Seuls 8 pays incriminent l’incitation à la violence</a:t>
            </a:r>
          </a:p>
          <a:p>
            <a:pPr marL="536575" indent="-274638" algn="l">
              <a:spcBef>
                <a:spcPts val="1000"/>
              </a:spcBef>
              <a:buFont typeface="Wingdings" panose="05000000000000000000" pitchFamily="2" charset="2"/>
              <a:buChar char="ü"/>
            </a:pPr>
            <a:r>
              <a:rPr lang="fr-FR" sz="2300" dirty="0" smtClean="0">
                <a:sym typeface="Wingdings" pitchFamily="2" charset="2"/>
              </a:rPr>
              <a:t>8 pays incriminent l’incitation à la discrimination (ONU et CoE)</a:t>
            </a:r>
          </a:p>
          <a:p>
            <a:pPr marL="536575" lvl="0" indent="-274638" algn="l">
              <a:spcBef>
                <a:spcPts val="1000"/>
              </a:spcBef>
              <a:buFont typeface="Wingdings" panose="05000000000000000000" pitchFamily="2" charset="2"/>
              <a:buChar char="ü"/>
            </a:pPr>
            <a:r>
              <a:rPr lang="fr-FR" sz="2300" dirty="0" smtClean="0"/>
              <a:t>Seuls 3 pays imposent une condition, prohibant l’incitation si elle est faite de manière pouvant troubler l’ordre public (2 pays) ou la paix publique (1 pays), ou si elle est menaçante, abusive ou insultante (1 pays, alternativement au trouble à l’ordre public). </a:t>
            </a:r>
          </a:p>
          <a:p>
            <a:pPr marL="536575" indent="-274638" algn="l">
              <a:spcBef>
                <a:spcPts val="1000"/>
              </a:spcBef>
              <a:buFont typeface="Wingdings" panose="05000000000000000000" pitchFamily="2" charset="2"/>
              <a:buChar char="ü"/>
            </a:pPr>
            <a:r>
              <a:rPr lang="fr-FR" sz="2300" dirty="0" smtClean="0">
                <a:sym typeface="Wingdings" pitchFamily="2" charset="2"/>
              </a:rPr>
              <a:t>Seuls 2 pays incriminent la motivation de « couleur »; </a:t>
            </a:r>
          </a:p>
          <a:p>
            <a:pPr marL="536575" indent="-274638" algn="l">
              <a:spcBef>
                <a:spcPts val="1000"/>
              </a:spcBef>
              <a:buFont typeface="Wingdings" panose="05000000000000000000" pitchFamily="2" charset="2"/>
              <a:buChar char="ü"/>
            </a:pPr>
            <a:r>
              <a:rPr lang="fr-FR" sz="2300" dirty="0" smtClean="0">
                <a:sym typeface="Wingdings" pitchFamily="2" charset="2"/>
              </a:rPr>
              <a:t>Seuls 4 </a:t>
            </a:r>
            <a:r>
              <a:rPr lang="fr-FR" sz="2300" dirty="0">
                <a:sym typeface="Wingdings" pitchFamily="2" charset="2"/>
              </a:rPr>
              <a:t>pays incriminent </a:t>
            </a:r>
            <a:r>
              <a:rPr lang="fr-FR" sz="2300" dirty="0" smtClean="0">
                <a:sym typeface="Wingdings" pitchFamily="2" charset="2"/>
              </a:rPr>
              <a:t>les motivations  </a:t>
            </a:r>
            <a:r>
              <a:rPr lang="fr-FR" sz="2300" dirty="0">
                <a:sym typeface="Wingdings" pitchFamily="2" charset="2"/>
              </a:rPr>
              <a:t>« </a:t>
            </a:r>
            <a:r>
              <a:rPr lang="fr-FR" sz="2300" dirty="0" smtClean="0">
                <a:sym typeface="Wingdings" pitchFamily="2" charset="2"/>
              </a:rPr>
              <a:t>ascendance</a:t>
            </a:r>
            <a:r>
              <a:rPr lang="fr-FR" sz="2300" dirty="0">
                <a:sym typeface="Wingdings" pitchFamily="2" charset="2"/>
              </a:rPr>
              <a:t> </a:t>
            </a:r>
            <a:r>
              <a:rPr lang="fr-FR" sz="2300" dirty="0" smtClean="0">
                <a:sym typeface="Wingdings" pitchFamily="2" charset="2"/>
              </a:rPr>
              <a:t>» ou « origine » (même si elles peuvent être implicitement couvertes dans certains pays par d’autres telles que la « race »)</a:t>
            </a:r>
          </a:p>
          <a:p>
            <a:pPr marL="261937" algn="l">
              <a:spcBef>
                <a:spcPts val="600"/>
              </a:spcBef>
            </a:pPr>
            <a:endParaRPr lang="fr-FR" sz="1800" dirty="0">
              <a:sym typeface="Wingdings" pitchFamily="2" charset="2"/>
            </a:endParaRPr>
          </a:p>
        </p:txBody>
      </p:sp>
      <p:sp>
        <p:nvSpPr>
          <p:cNvPr id="6" name="Rectangle 3"/>
          <p:cNvSpPr txBox="1">
            <a:spLocks noChangeArrowheads="1"/>
          </p:cNvSpPr>
          <p:nvPr/>
        </p:nvSpPr>
        <p:spPr>
          <a:xfrm>
            <a:off x="179512" y="6525344"/>
            <a:ext cx="8712967" cy="332655"/>
          </a:xfrm>
          <a:prstGeom prst="rect">
            <a:avLst/>
          </a:prstGeom>
          <a:noFill/>
          <a:ln>
            <a:noFill/>
            <a:miter lim="800000"/>
            <a:headEnd/>
            <a:tailEnd/>
          </a:ln>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90000"/>
              </a:lnSpc>
            </a:pPr>
            <a:r>
              <a:rPr lang="fr-FR" sz="1600" dirty="0">
                <a:solidFill>
                  <a:prstClr val="black"/>
                </a:solidFill>
              </a:rPr>
              <a:t>Du discours de haine en ligne au cyber-terrorisme –  Montpellier - 8 février 2017</a:t>
            </a:r>
          </a:p>
          <a:p>
            <a:pPr algn="ctr">
              <a:lnSpc>
                <a:spcPct val="90000"/>
              </a:lnSpc>
            </a:pPr>
            <a:endParaRPr lang="fr-FR" sz="1500" i="1" dirty="0">
              <a:solidFill>
                <a:prstClr val="black"/>
              </a:solidFill>
            </a:endParaRPr>
          </a:p>
        </p:txBody>
      </p:sp>
      <p:sp>
        <p:nvSpPr>
          <p:cNvPr id="7" name="ZoneTexte 6"/>
          <p:cNvSpPr txBox="1"/>
          <p:nvPr/>
        </p:nvSpPr>
        <p:spPr>
          <a:xfrm>
            <a:off x="481068" y="404664"/>
            <a:ext cx="8195389" cy="461665"/>
          </a:xfrm>
          <a:prstGeom prst="rect">
            <a:avLst/>
          </a:prstGeom>
          <a:noFill/>
        </p:spPr>
        <p:txBody>
          <a:bodyPr wrap="square" rtlCol="0">
            <a:spAutoFit/>
          </a:bodyPr>
          <a:lstStyle/>
          <a:p>
            <a:r>
              <a:rPr lang="fr-FR" sz="2400" b="1" dirty="0" smtClean="0">
                <a:solidFill>
                  <a:srgbClr val="7B728C"/>
                </a:solidFill>
              </a:rPr>
              <a:t>Etude </a:t>
            </a:r>
            <a:r>
              <a:rPr lang="fr-FR" sz="2400" b="1" dirty="0">
                <a:solidFill>
                  <a:srgbClr val="7B728C"/>
                </a:solidFill>
              </a:rPr>
              <a:t>comparée des législations de 10 </a:t>
            </a:r>
            <a:r>
              <a:rPr lang="fr-FR" sz="2400" b="1" dirty="0" smtClean="0">
                <a:solidFill>
                  <a:srgbClr val="7B728C"/>
                </a:solidFill>
              </a:rPr>
              <a:t>Etats membres </a:t>
            </a:r>
            <a:r>
              <a:rPr lang="fr-FR" sz="2400" b="1" dirty="0">
                <a:solidFill>
                  <a:srgbClr val="7B728C"/>
                </a:solidFill>
              </a:rPr>
              <a:t>de </a:t>
            </a:r>
            <a:r>
              <a:rPr lang="fr-FR" sz="2400" b="1" dirty="0" smtClean="0">
                <a:solidFill>
                  <a:srgbClr val="7B728C"/>
                </a:solidFill>
              </a:rPr>
              <a:t>l’UE</a:t>
            </a:r>
            <a:endParaRPr lang="fr-FR" sz="2400" b="1" dirty="0">
              <a:solidFill>
                <a:srgbClr val="7B728C"/>
              </a:solidFill>
            </a:endParaRPr>
          </a:p>
        </p:txBody>
      </p:sp>
      <p:sp>
        <p:nvSpPr>
          <p:cNvPr id="3" name="Espace réservé du numéro de diapositive 2"/>
          <p:cNvSpPr>
            <a:spLocks noGrp="1"/>
          </p:cNvSpPr>
          <p:nvPr>
            <p:ph type="sldNum" sz="quarter" idx="12"/>
          </p:nvPr>
        </p:nvSpPr>
        <p:spPr/>
        <p:txBody>
          <a:bodyPr/>
          <a:lstStyle/>
          <a:p>
            <a:fld id="{3DA285B4-A819-4B02-AD61-AE9577D3EDAB}" type="slidenum">
              <a:rPr lang="fr-FR" smtClean="0">
                <a:solidFill>
                  <a:prstClr val="black">
                    <a:tint val="75000"/>
                  </a:prstClr>
                </a:solidFill>
              </a:rPr>
              <a:pPr/>
              <a:t>9</a:t>
            </a:fld>
            <a:endParaRPr lang="fr-FR" dirty="0">
              <a:solidFill>
                <a:prstClr val="black">
                  <a:tint val="75000"/>
                </a:prstClr>
              </a:solidFill>
            </a:endParaRPr>
          </a:p>
        </p:txBody>
      </p:sp>
    </p:spTree>
    <p:extLst>
      <p:ext uri="{BB962C8B-B14F-4D97-AF65-F5344CB8AC3E}">
        <p14:creationId xmlns:p14="http://schemas.microsoft.com/office/powerpoint/2010/main" val="11875876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3013</TotalTime>
  <Words>2448</Words>
  <Application>Microsoft Office PowerPoint</Application>
  <PresentationFormat>Affichage à l'écran (4:3)</PresentationFormat>
  <Paragraphs>256</Paragraphs>
  <Slides>21</Slides>
  <Notes>21</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1_Thème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Estelle De Marco</dc:creator>
  <cp:lastModifiedBy>Estelle De Marco</cp:lastModifiedBy>
  <cp:revision>181</cp:revision>
  <cp:lastPrinted>2012-04-04T01:03:46Z</cp:lastPrinted>
  <dcterms:created xsi:type="dcterms:W3CDTF">2012-04-01T19:32:04Z</dcterms:created>
  <dcterms:modified xsi:type="dcterms:W3CDTF">2017-02-08T00:43:53Z</dcterms:modified>
</cp:coreProperties>
</file>