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42" r:id="rId3"/>
    <p:sldId id="346" r:id="rId4"/>
    <p:sldId id="325" r:id="rId5"/>
    <p:sldId id="323" r:id="rId6"/>
    <p:sldId id="324" r:id="rId7"/>
    <p:sldId id="343" r:id="rId8"/>
    <p:sldId id="308" r:id="rId9"/>
    <p:sldId id="344" r:id="rId10"/>
    <p:sldId id="310" r:id="rId11"/>
    <p:sldId id="309" r:id="rId12"/>
    <p:sldId id="345" r:id="rId13"/>
    <p:sldId id="340" r:id="rId14"/>
    <p:sldId id="341" r:id="rId15"/>
    <p:sldId id="316" r:id="rId16"/>
    <p:sldId id="319" r:id="rId17"/>
    <p:sldId id="318" r:id="rId18"/>
    <p:sldId id="315" r:id="rId19"/>
    <p:sldId id="320" r:id="rId20"/>
    <p:sldId id="314" r:id="rId21"/>
    <p:sldId id="327" r:id="rId22"/>
  </p:sldIdLst>
  <p:sldSz cx="9144000" cy="6858000" type="screen4x3"/>
  <p:notesSz cx="6858000" cy="1001395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C94"/>
    <a:srgbClr val="72A9C8"/>
    <a:srgbClr val="93BDD5"/>
    <a:srgbClr val="00736F"/>
    <a:srgbClr val="177A7F"/>
    <a:srgbClr val="187D82"/>
    <a:srgbClr val="157075"/>
    <a:srgbClr val="167274"/>
    <a:srgbClr val="59686F"/>
    <a:srgbClr val="5F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50" autoAdjust="0"/>
  </p:normalViewPr>
  <p:slideViewPr>
    <p:cSldViewPr>
      <p:cViewPr varScale="1">
        <p:scale>
          <a:sx n="64" d="100"/>
          <a:sy n="64" d="100"/>
        </p:scale>
        <p:origin x="43" y="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50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5006975" cy="3754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56626"/>
            <a:ext cx="5486400" cy="450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1514"/>
            <a:ext cx="2971800" cy="50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511514"/>
            <a:ext cx="2971800" cy="50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BFC836-6FE7-4197-A371-EFCC02E16CC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786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FC836-6FE7-4197-A371-EFCC02E16CC1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052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FC836-6FE7-4197-A371-EFCC02E16CC1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07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47AE1-A757-40F7-9A15-56445E94CE7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627FD-804B-43E8-A1CD-0FB2CE76C37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260350"/>
            <a:ext cx="2090737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119813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24626-8727-4928-A5B4-964121BBEA3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168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F21B3-1F82-4990-92AF-4CA152264C13}" type="slidenum">
              <a:rPr lang="el-GR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EEC23-81F6-4C90-A501-04E214F1F67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1052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525" y="1600200"/>
            <a:ext cx="41052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83280-228E-457A-B349-8A47D7E3301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A39C2-7B23-4A72-840F-DD6A6D7F2A6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B78D9-3E1D-4A54-90F9-65B5F5DA888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9FDB-56E8-467F-B078-320FE6BF709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BF816-9CE8-47DE-9924-410EC04A644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6C888-BAF3-4731-BDA1-0F1BD9ECF08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6569075"/>
            <a:ext cx="5076825" cy="307975"/>
          </a:xfrm>
          <a:prstGeom prst="rect">
            <a:avLst/>
          </a:prstGeom>
          <a:solidFill>
            <a:srgbClr val="376C9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4746625" y="6569075"/>
            <a:ext cx="1020763" cy="307975"/>
          </a:xfrm>
          <a:prstGeom prst="parallelogram">
            <a:avLst>
              <a:gd name="adj" fmla="val 62146"/>
            </a:avLst>
          </a:prstGeom>
          <a:solidFill>
            <a:srgbClr val="376C9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5651500" y="6569075"/>
            <a:ext cx="1020763" cy="307975"/>
          </a:xfrm>
          <a:prstGeom prst="parallelogram">
            <a:avLst>
              <a:gd name="adj" fmla="val 62146"/>
            </a:avLst>
          </a:prstGeom>
          <a:solidFill>
            <a:srgbClr val="72A9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5867400" y="6569075"/>
            <a:ext cx="3276600" cy="307975"/>
          </a:xfrm>
          <a:prstGeom prst="rect">
            <a:avLst/>
          </a:prstGeom>
          <a:solidFill>
            <a:srgbClr val="72A9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260350"/>
            <a:ext cx="80200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362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3"/>
            <a:r>
              <a:rPr lang="el-GR" dirty="0" err="1" smtClean="0"/>
              <a:t>Fourth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4"/>
            <a:r>
              <a:rPr lang="el-GR" dirty="0" err="1" smtClean="0"/>
              <a:t>Fifth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95338" y="1125538"/>
            <a:ext cx="8348662" cy="0"/>
          </a:xfrm>
          <a:prstGeom prst="line">
            <a:avLst/>
          </a:prstGeom>
          <a:noFill/>
          <a:ln w="12700">
            <a:solidFill>
              <a:srgbClr val="545E6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586538"/>
            <a:ext cx="213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B8BB21A-DC52-4B2F-9B79-7A3409B5284F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251520" y="6572250"/>
            <a:ext cx="3806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mandola-contact@mandola-project.eu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5940425" y="6572250"/>
            <a:ext cx="2555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www.mandola-project.eu</a:t>
            </a:r>
            <a:endParaRPr lang="el-GR" sz="1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55931"/>
            <a:ext cx="1979712" cy="8037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rgbClr val="376C9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rgbClr val="545E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rgbClr val="545E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rgbClr val="545E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rgbClr val="545E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545E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545E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545E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545E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76C94"/>
        </a:buClr>
        <a:buSzPct val="8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76C94"/>
        </a:buClr>
        <a:buSzPct val="7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6C94"/>
        </a:buClr>
        <a:buSzPct val="6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nltk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4ED4-F0EF-4D8F-9D2F-204C4C50F220}" type="slidenum">
              <a:rPr lang="el-GR"/>
              <a:pPr/>
              <a:t>1</a:t>
            </a:fld>
            <a:endParaRPr lang="el-GR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60563"/>
            <a:ext cx="7772400" cy="1684337"/>
          </a:xfrm>
        </p:spPr>
        <p:txBody>
          <a:bodyPr/>
          <a:lstStyle/>
          <a:p>
            <a:pPr algn="ctr"/>
            <a:r>
              <a:rPr lang="en-US" sz="3600" dirty="0" smtClean="0"/>
              <a:t>MANDOLA:</a:t>
            </a:r>
            <a:br>
              <a:rPr lang="en-US" sz="3600" dirty="0" smtClean="0"/>
            </a:br>
            <a:r>
              <a:rPr lang="en-US" sz="3600" dirty="0" smtClean="0"/>
              <a:t>Monitoring and Detecting on-line Hate Speech</a:t>
            </a:r>
            <a:endParaRPr lang="el-GR" sz="3600" dirty="0"/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0" y="4143380"/>
            <a:ext cx="925252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376C94"/>
                </a:solidFill>
              </a:rPr>
              <a:t>Evangelos Markatos</a:t>
            </a:r>
          </a:p>
          <a:p>
            <a:r>
              <a:rPr lang="en-US" b="1" dirty="0" smtClean="0">
                <a:solidFill>
                  <a:srgbClr val="376C94"/>
                </a:solidFill>
              </a:rPr>
              <a:t>FORTH and U </a:t>
            </a:r>
            <a:r>
              <a:rPr lang="en-US" b="1" smtClean="0">
                <a:solidFill>
                  <a:srgbClr val="376C94"/>
                </a:solidFill>
              </a:rPr>
              <a:t>of Crete</a:t>
            </a:r>
            <a:endParaRPr lang="en-US" b="1" dirty="0" smtClean="0">
              <a:solidFill>
                <a:srgbClr val="376C94"/>
              </a:solidFill>
            </a:endParaRPr>
          </a:p>
          <a:p>
            <a:endParaRPr lang="en-US" sz="2800" b="1" i="1" dirty="0">
              <a:solidFill>
                <a:srgbClr val="376C94"/>
              </a:solidFill>
            </a:endParaRPr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8543"/>
            <a:ext cx="3817400" cy="838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>
                <a:solidFill>
                  <a:srgbClr val="FF0000"/>
                </a:solidFill>
              </a:rPr>
              <a:t>If you can not measure it you can not improve it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	</a:t>
            </a:r>
            <a:r>
              <a:rPr lang="en-US" altLang="en-US" i="1" dirty="0" smtClean="0"/>
              <a:t>Lord Kelvin</a:t>
            </a:r>
          </a:p>
          <a:p>
            <a:pPr marL="0" indent="0">
              <a:buNone/>
            </a:pPr>
            <a:endParaRPr lang="en-US" altLang="en-US" i="1" dirty="0"/>
          </a:p>
          <a:p>
            <a:r>
              <a:rPr lang="en-US" altLang="en-US" dirty="0" smtClean="0"/>
              <a:t>Measurements are at the core</a:t>
            </a:r>
          </a:p>
          <a:p>
            <a:pPr lvl="1"/>
            <a:r>
              <a:rPr lang="en-US" altLang="en-US" dirty="0"/>
              <a:t>o</a:t>
            </a:r>
            <a:r>
              <a:rPr lang="en-US" altLang="en-US" dirty="0" smtClean="0"/>
              <a:t>f </a:t>
            </a:r>
            <a:r>
              <a:rPr lang="en-US" altLang="en-US" dirty="0" smtClean="0">
                <a:solidFill>
                  <a:srgbClr val="FF0000"/>
                </a:solidFill>
              </a:rPr>
              <a:t>solid conclusions </a:t>
            </a:r>
          </a:p>
          <a:p>
            <a:pPr lvl="1"/>
            <a:r>
              <a:rPr lang="en-US" altLang="en-US" dirty="0"/>
              <a:t>a</a:t>
            </a:r>
            <a:r>
              <a:rPr lang="en-US" altLang="en-US" dirty="0" smtClean="0"/>
              <a:t>nd </a:t>
            </a:r>
            <a:r>
              <a:rPr lang="en-US" altLang="en-US" dirty="0" smtClean="0">
                <a:solidFill>
                  <a:srgbClr val="FF0000"/>
                </a:solidFill>
              </a:rPr>
              <a:t>sound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10</a:t>
            </a:fld>
            <a:endParaRPr lang="el-GR" dirty="0"/>
          </a:p>
        </p:txBody>
      </p:sp>
      <p:pic>
        <p:nvPicPr>
          <p:cNvPr id="6" name="Picture 5" descr="Lord Kelvin with his compass, 190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91" y="2276872"/>
            <a:ext cx="1966709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0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 to measure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51309"/>
            <a:ext cx="8362950" cy="4525963"/>
          </a:xfrm>
        </p:spPr>
        <p:txBody>
          <a:bodyPr/>
          <a:lstStyle/>
          <a:p>
            <a:r>
              <a:rPr lang="en-US" sz="2800" dirty="0" smtClean="0"/>
              <a:t>Twitter-based approach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Collect tweets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Apply a hate-detection  filter</a:t>
            </a:r>
          </a:p>
          <a:p>
            <a:pPr marL="1371600" lvl="2" indent="-514350"/>
            <a:r>
              <a:rPr lang="en-US" sz="2000" dirty="0" smtClean="0"/>
              <a:t>From </a:t>
            </a:r>
            <a:r>
              <a:rPr lang="en-US" sz="2000" dirty="0" err="1" smtClean="0">
                <a:solidFill>
                  <a:srgbClr val="FF0000"/>
                </a:solidFill>
              </a:rPr>
              <a:t>Hatebase</a:t>
            </a:r>
            <a:r>
              <a:rPr lang="en-US" sz="2000" dirty="0" smtClean="0"/>
              <a:t>:</a:t>
            </a:r>
          </a:p>
          <a:p>
            <a:pPr marL="1371600" lvl="2" indent="-514350"/>
            <a:r>
              <a:rPr lang="en-US" sz="2000" dirty="0" smtClean="0"/>
              <a:t>A database of hate words </a:t>
            </a:r>
          </a:p>
          <a:p>
            <a:pPr marL="1371600" lvl="2" indent="-514350"/>
            <a:r>
              <a:rPr lang="en-US" sz="2000" dirty="0" smtClean="0"/>
              <a:t>https</a:t>
            </a:r>
            <a:r>
              <a:rPr lang="en-US" sz="2000" dirty="0"/>
              <a:t>://www.hatebase.org</a:t>
            </a:r>
            <a:r>
              <a:rPr lang="en-US" sz="2000" dirty="0" smtClean="0"/>
              <a:t>/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Apply </a:t>
            </a:r>
            <a:r>
              <a:rPr lang="en-US" sz="2400" dirty="0" smtClean="0">
                <a:solidFill>
                  <a:srgbClr val="FF0000"/>
                </a:solidFill>
              </a:rPr>
              <a:t>sentiment analysis</a:t>
            </a:r>
          </a:p>
          <a:p>
            <a:pPr lvl="2"/>
            <a:r>
              <a:rPr lang="en-US" sz="2000" dirty="0" smtClean="0"/>
              <a:t>To find hate speech  </a:t>
            </a:r>
          </a:p>
          <a:p>
            <a:pPr lvl="2"/>
            <a:r>
              <a:rPr lang="en-US" sz="2000" dirty="0" smtClean="0">
                <a:hlinkClick r:id="rId2"/>
              </a:rPr>
              <a:t>http://www.nltk.org/</a:t>
            </a:r>
            <a:endParaRPr lang="en-US" sz="2000" dirty="0" smtClean="0"/>
          </a:p>
          <a:p>
            <a:pPr marL="971550" lvl="1" indent="-457200">
              <a:buFont typeface="+mj-lt"/>
              <a:buAutoNum type="arabicPeriod"/>
            </a:pPr>
            <a:r>
              <a:rPr lang="en-US" sz="2400" dirty="0" smtClean="0"/>
              <a:t> Use </a:t>
            </a:r>
            <a:r>
              <a:rPr lang="en-US" sz="2400" dirty="0" smtClean="0">
                <a:solidFill>
                  <a:srgbClr val="FF0000"/>
                </a:solidFill>
              </a:rPr>
              <a:t>humans</a:t>
            </a:r>
            <a:r>
              <a:rPr lang="en-US" sz="2400" dirty="0" smtClean="0"/>
              <a:t> to </a:t>
            </a:r>
          </a:p>
          <a:p>
            <a:pPr lvl="2"/>
            <a:r>
              <a:rPr lang="en-US" sz="2000" dirty="0" smtClean="0"/>
              <a:t>correct and train the system </a:t>
            </a:r>
          </a:p>
          <a:p>
            <a:pPr lvl="2"/>
            <a:r>
              <a:rPr lang="en-US" sz="2000" dirty="0" smtClean="0"/>
              <a:t>i.e. remove false positives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5" name="Picture 4" descr="C:\Users\markatos\AppData\Local\Temp\map-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376958" cy="20490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634496" y="6136006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Mock up data</a:t>
            </a:r>
            <a:endParaRPr lang="el-GR" sz="1400" dirty="0"/>
          </a:p>
        </p:txBody>
      </p:sp>
      <p:pic>
        <p:nvPicPr>
          <p:cNvPr id="4098" name="Picture 2" descr="https://pixabay.com/static/uploads/photo/2016/05/01/23/20/twitter-bird-1366218_960_7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93" y="1294550"/>
            <a:ext cx="2205163" cy="2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</a:p>
          <a:p>
            <a:r>
              <a:rPr lang="en-US" dirty="0" smtClean="0"/>
              <a:t>What do we do? </a:t>
            </a:r>
          </a:p>
          <a:p>
            <a:r>
              <a:rPr lang="en-US" dirty="0" smtClean="0"/>
              <a:t>Why? </a:t>
            </a:r>
          </a:p>
          <a:p>
            <a:r>
              <a:rPr lang="en-US" smtClean="0">
                <a:solidFill>
                  <a:srgbClr val="FF0000"/>
                </a:solidFill>
              </a:rPr>
              <a:t>How?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12</a:t>
            </a:fld>
            <a:endParaRPr lang="el-GR" dirty="0"/>
          </a:p>
        </p:txBody>
      </p:sp>
      <p:pic>
        <p:nvPicPr>
          <p:cNvPr id="1026" name="Picture 2" descr="File:Winding 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1570"/>
            <a:ext cx="3354861" cy="50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DashBoard</a:t>
            </a:r>
            <a:r>
              <a:rPr lang="en-US" dirty="0" smtClean="0"/>
              <a:t> is up and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13</a:t>
            </a:fld>
            <a:endParaRPr lang="el-GR" dirty="0"/>
          </a:p>
        </p:txBody>
      </p:sp>
      <p:pic>
        <p:nvPicPr>
          <p:cNvPr id="1026" name="Picture 2" descr="http://mandola.grid.ucy.ac.cy/~mandola/images/tour/hatemap_ov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77314"/>
            <a:ext cx="6768752" cy="524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9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Per-country 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14</a:t>
            </a:fld>
            <a:endParaRPr lang="el-GR" dirty="0"/>
          </a:p>
        </p:txBody>
      </p:sp>
      <p:pic>
        <p:nvPicPr>
          <p:cNvPr id="1026" name="Picture 2" descr="http://mandola.grid.ucy.ac.cy/~mandola/images/tour/hotspot_overvie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52992"/>
            <a:ext cx="6984776" cy="54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1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Various views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7634496" y="6136006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Mock up data</a:t>
            </a:r>
            <a:endParaRPr lang="el-GR" sz="14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3" y="2269600"/>
            <a:ext cx="8866264" cy="40370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82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views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16</a:t>
            </a:fld>
            <a:endParaRPr lang="el-GR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31726" y="2276872"/>
            <a:ext cx="8512274" cy="3780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322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Various views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country Category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17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285693"/>
            <a:ext cx="82962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Other activities? </a:t>
            </a:r>
            <a:br>
              <a:rPr lang="en-US" altLang="en-US" sz="3200" dirty="0" smtClean="0"/>
            </a:br>
            <a:r>
              <a:rPr lang="en-US" altLang="en-US" sz="3200" dirty="0" smtClean="0"/>
              <a:t>Frequently Asked Questions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84784"/>
            <a:ext cx="8362950" cy="4525963"/>
          </a:xfrm>
        </p:spPr>
        <p:txBody>
          <a:bodyPr/>
          <a:lstStyle/>
          <a:p>
            <a:r>
              <a:rPr lang="en-US" dirty="0" smtClean="0"/>
              <a:t>FAQ Book</a:t>
            </a:r>
          </a:p>
          <a:p>
            <a:r>
              <a:rPr lang="en-US" dirty="0" smtClean="0"/>
              <a:t>What to do? </a:t>
            </a:r>
          </a:p>
          <a:p>
            <a:pPr lvl="1"/>
            <a:r>
              <a:rPr lang="en-US" i="1" dirty="0"/>
              <a:t>I believe I have encountered hate speech. What can I do about it? </a:t>
            </a:r>
            <a:endParaRPr lang="en-US" i="1" dirty="0" smtClean="0"/>
          </a:p>
          <a:p>
            <a:pPr lvl="1"/>
            <a:r>
              <a:rPr lang="en-US" i="1" dirty="0"/>
              <a:t>Why words can be harmful and sometimes dangerous? </a:t>
            </a:r>
            <a:endParaRPr lang="en-US" i="1" dirty="0" smtClean="0"/>
          </a:p>
          <a:p>
            <a:pPr lvl="1"/>
            <a:r>
              <a:rPr lang="en-US" i="1" dirty="0"/>
              <a:t>I believe I have been a target of hate speech? What are my rights as a victim</a:t>
            </a:r>
            <a:r>
              <a:rPr lang="en-US" i="1" dirty="0" smtClean="0"/>
              <a:t>?</a:t>
            </a:r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18</a:t>
            </a:fld>
            <a:endParaRPr lang="el-GR" dirty="0"/>
          </a:p>
        </p:txBody>
      </p:sp>
      <p:pic>
        <p:nvPicPr>
          <p:cNvPr id="6" name="Picture 5" descr="C:\Users\markatos\AppData\Local\Temp\mandola_book_mockup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95174"/>
            <a:ext cx="1666528" cy="1485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2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activities? Legal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84784"/>
            <a:ext cx="8362950" cy="4525963"/>
          </a:xfrm>
        </p:spPr>
        <p:txBody>
          <a:bodyPr/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i="1" dirty="0" smtClean="0"/>
              <a:t>What </a:t>
            </a:r>
            <a:r>
              <a:rPr lang="en-US" i="1" dirty="0" smtClean="0">
                <a:solidFill>
                  <a:srgbClr val="FF0000"/>
                </a:solidFill>
              </a:rPr>
              <a:t>is</a:t>
            </a:r>
            <a:r>
              <a:rPr lang="en-US" i="1" dirty="0" smtClean="0"/>
              <a:t> hate speech </a:t>
            </a:r>
          </a:p>
          <a:p>
            <a:r>
              <a:rPr lang="en-US" dirty="0" smtClean="0"/>
              <a:t>Legal Framework</a:t>
            </a:r>
          </a:p>
          <a:p>
            <a:pPr lvl="1"/>
            <a:r>
              <a:rPr lang="en-US" i="1" dirty="0" smtClean="0"/>
              <a:t>In Member States</a:t>
            </a:r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19</a:t>
            </a:fld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218" y="3976876"/>
            <a:ext cx="2663957" cy="1997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784" y="1268413"/>
            <a:ext cx="3192016" cy="21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</a:p>
          <a:p>
            <a:r>
              <a:rPr lang="en-US" dirty="0" smtClean="0"/>
              <a:t>What do we do? </a:t>
            </a:r>
          </a:p>
          <a:p>
            <a:r>
              <a:rPr lang="en-US" dirty="0" smtClean="0"/>
              <a:t>Why? </a:t>
            </a:r>
          </a:p>
          <a:p>
            <a:r>
              <a:rPr lang="en-US" dirty="0" smtClean="0"/>
              <a:t>How?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1026" name="Picture 2" descr="File:Winding 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1570"/>
            <a:ext cx="3354861" cy="50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52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52736"/>
            <a:ext cx="8362950" cy="4525963"/>
          </a:xfrm>
        </p:spPr>
        <p:txBody>
          <a:bodyPr/>
          <a:lstStyle/>
          <a:p>
            <a:r>
              <a:rPr lang="en-US" dirty="0" smtClean="0"/>
              <a:t>FORTH (coordinator), GR</a:t>
            </a:r>
          </a:p>
          <a:p>
            <a:r>
              <a:rPr lang="en-US" dirty="0" smtClean="0"/>
              <a:t>U of Cyprus, CY </a:t>
            </a:r>
          </a:p>
          <a:p>
            <a:r>
              <a:rPr lang="en-US" dirty="0" smtClean="0"/>
              <a:t>AIS, IE</a:t>
            </a:r>
          </a:p>
          <a:p>
            <a:r>
              <a:rPr lang="en-US" dirty="0" smtClean="0"/>
              <a:t>ICITA, BG</a:t>
            </a:r>
          </a:p>
          <a:p>
            <a:pPr lvl="1"/>
            <a:r>
              <a:rPr lang="en-US" dirty="0" smtClean="0"/>
              <a:t>Bulgarian Center of Excellence in cybercrime </a:t>
            </a:r>
          </a:p>
          <a:p>
            <a:r>
              <a:rPr lang="en-US" dirty="0" smtClean="0"/>
              <a:t>UAM, SP</a:t>
            </a:r>
          </a:p>
          <a:p>
            <a:pPr lvl="1"/>
            <a:r>
              <a:rPr lang="en-US" dirty="0" smtClean="0"/>
              <a:t>Spanish Centers of Excellence in cybercrime</a:t>
            </a:r>
          </a:p>
          <a:p>
            <a:r>
              <a:rPr lang="en-US" dirty="0" smtClean="0"/>
              <a:t>UMO, FR</a:t>
            </a:r>
          </a:p>
          <a:p>
            <a:pPr lvl="1"/>
            <a:r>
              <a:rPr lang="en-US" dirty="0" smtClean="0"/>
              <a:t>Member of the French </a:t>
            </a:r>
            <a:r>
              <a:rPr lang="en-US" dirty="0" err="1" smtClean="0"/>
              <a:t>CoE</a:t>
            </a:r>
            <a:r>
              <a:rPr lang="en-US" dirty="0" smtClean="0"/>
              <a:t> in cybercrime</a:t>
            </a:r>
          </a:p>
          <a:p>
            <a:r>
              <a:rPr lang="en-US" dirty="0" smtClean="0"/>
              <a:t>INTHEMIS, FR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20</a:t>
            </a:fld>
            <a:endParaRPr lang="el-GR" dirty="0"/>
          </a:p>
        </p:txBody>
      </p:sp>
      <p:pic>
        <p:nvPicPr>
          <p:cNvPr id="6" name="Picture 5" descr="ICT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90" y="2060799"/>
            <a:ext cx="788200" cy="79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hepexp.ft.uam.es/UAM_logo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63" y="1226693"/>
            <a:ext cx="1090482" cy="949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iversity of Cypru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98" y="4977511"/>
            <a:ext cx="1813560" cy="64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markatos\AppData\Local\Temp\logo_UM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4" y="2398146"/>
            <a:ext cx="1543909" cy="88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http://www.inthemis.fr/images/inthemis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04864"/>
            <a:ext cx="1090464" cy="345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224" y="4016996"/>
            <a:ext cx="3590925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36" y="1139825"/>
            <a:ext cx="1004826" cy="9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4ED4-F0EF-4D8F-9D2F-204C4C50F220}" type="slidenum">
              <a:rPr lang="el-GR"/>
              <a:pPr/>
              <a:t>21</a:t>
            </a:fld>
            <a:endParaRPr lang="el-GR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60563"/>
            <a:ext cx="7772400" cy="1684337"/>
          </a:xfrm>
        </p:spPr>
        <p:txBody>
          <a:bodyPr/>
          <a:lstStyle/>
          <a:p>
            <a:pPr algn="ctr"/>
            <a:r>
              <a:rPr lang="en-US" sz="3600" dirty="0" smtClean="0"/>
              <a:t>Thank you</a:t>
            </a:r>
            <a:endParaRPr lang="el-GR" sz="3600" dirty="0"/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0" y="4143380"/>
            <a:ext cx="925252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376C94"/>
                </a:solidFill>
              </a:rPr>
              <a:t>Evangelos Markatos</a:t>
            </a:r>
          </a:p>
          <a:p>
            <a:r>
              <a:rPr lang="en-US" b="1" dirty="0" smtClean="0">
                <a:solidFill>
                  <a:srgbClr val="376C94"/>
                </a:solidFill>
              </a:rPr>
              <a:t>FORTH and U </a:t>
            </a:r>
            <a:r>
              <a:rPr lang="en-US" b="1" smtClean="0">
                <a:solidFill>
                  <a:srgbClr val="376C94"/>
                </a:solidFill>
              </a:rPr>
              <a:t>of Crete</a:t>
            </a:r>
            <a:endParaRPr lang="en-US" b="1" dirty="0" smtClean="0">
              <a:solidFill>
                <a:srgbClr val="376C94"/>
              </a:solidFill>
            </a:endParaRPr>
          </a:p>
          <a:p>
            <a:endParaRPr lang="en-US" sz="2800" b="1" i="1" dirty="0">
              <a:solidFill>
                <a:srgbClr val="376C94"/>
              </a:solidFill>
            </a:endParaRPr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8543"/>
            <a:ext cx="3817400" cy="8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Who we are</a:t>
            </a:r>
          </a:p>
          <a:p>
            <a:r>
              <a:rPr lang="en-US" dirty="0" smtClean="0"/>
              <a:t>What do we do? </a:t>
            </a:r>
          </a:p>
          <a:p>
            <a:r>
              <a:rPr lang="en-US" dirty="0" smtClean="0"/>
              <a:t>Why? </a:t>
            </a:r>
          </a:p>
          <a:p>
            <a:r>
              <a:rPr lang="en-US" dirty="0" smtClean="0"/>
              <a:t>How?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1026" name="Picture 2" descr="File:Winding 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1570"/>
            <a:ext cx="3354861" cy="50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0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 of the project are active in </a:t>
            </a:r>
          </a:p>
          <a:p>
            <a:pPr lvl="1"/>
            <a:r>
              <a:rPr lang="en-US" dirty="0" smtClean="0"/>
              <a:t>Cyber security </a:t>
            </a:r>
          </a:p>
          <a:p>
            <a:pPr lvl="1"/>
            <a:r>
              <a:rPr lang="en-US" dirty="0" smtClean="0"/>
              <a:t>Cybercrime research and education</a:t>
            </a:r>
          </a:p>
          <a:p>
            <a:pPr lvl="1"/>
            <a:r>
              <a:rPr lang="en-US" dirty="0" smtClean="0"/>
              <a:t>Illegal Internet Content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1026" name="Picture 2" descr="Cybercr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9567"/>
            <a:ext cx="3625175" cy="24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Background – Cyber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00200"/>
            <a:ext cx="6696422" cy="4525963"/>
          </a:xfrm>
        </p:spPr>
        <p:txBody>
          <a:bodyPr/>
          <a:lstStyle/>
          <a:p>
            <a:r>
              <a:rPr lang="en-US" sz="2400" dirty="0" err="1" smtClean="0"/>
              <a:t>SysSec</a:t>
            </a:r>
            <a:r>
              <a:rPr lang="en-US" sz="2400" dirty="0" smtClean="0"/>
              <a:t>: European  </a:t>
            </a:r>
            <a:r>
              <a:rPr lang="en-US" sz="2400" dirty="0" smtClean="0">
                <a:solidFill>
                  <a:srgbClr val="FF0000"/>
                </a:solidFill>
              </a:rPr>
              <a:t>Network of Excellence in Cybersecurity </a:t>
            </a:r>
          </a:p>
          <a:p>
            <a:pPr lvl="1"/>
            <a:r>
              <a:rPr lang="en-US" sz="2000" dirty="0" smtClean="0"/>
              <a:t>Founding </a:t>
            </a:r>
            <a:r>
              <a:rPr lang="en-US" sz="2000" dirty="0" smtClean="0">
                <a:solidFill>
                  <a:srgbClr val="FF0000"/>
                </a:solidFill>
              </a:rPr>
              <a:t>coordinator</a:t>
            </a:r>
          </a:p>
          <a:p>
            <a:pPr lvl="1"/>
            <a:r>
              <a:rPr lang="en-US" sz="2000" dirty="0" smtClean="0"/>
              <a:t>Editor of Red Book in Cybersecurity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NIS (Network and Information Security) Platform</a:t>
            </a:r>
          </a:p>
          <a:p>
            <a:pPr lvl="1"/>
            <a:r>
              <a:rPr lang="en-US" sz="2000" dirty="0" smtClean="0"/>
              <a:t>Strategic Research and Innovation Agenda</a:t>
            </a:r>
            <a:endParaRPr lang="en-US" sz="1600" dirty="0" smtClean="0"/>
          </a:p>
          <a:p>
            <a:r>
              <a:rPr lang="en-US" sz="2400" dirty="0" smtClean="0"/>
              <a:t>ECSO: </a:t>
            </a:r>
            <a:r>
              <a:rPr lang="en-US" sz="2400" dirty="0" smtClean="0">
                <a:solidFill>
                  <a:srgbClr val="FF0000"/>
                </a:solidFill>
              </a:rPr>
              <a:t>European Cybersecurity Organization </a:t>
            </a:r>
            <a:r>
              <a:rPr lang="en-US" sz="2400" dirty="0" smtClean="0"/>
              <a:t>for the </a:t>
            </a:r>
            <a:r>
              <a:rPr lang="en-US" sz="2400" dirty="0" smtClean="0">
                <a:solidFill>
                  <a:srgbClr val="FF0000"/>
                </a:solidFill>
              </a:rPr>
              <a:t>cPPP</a:t>
            </a:r>
            <a:endParaRPr lang="en-US" sz="2000" dirty="0" smtClean="0"/>
          </a:p>
          <a:p>
            <a:pPr lvl="1"/>
            <a:r>
              <a:rPr lang="en-US" sz="2000" dirty="0" smtClean="0"/>
              <a:t>Founding members (Spain and Greece) </a:t>
            </a:r>
          </a:p>
          <a:p>
            <a:pPr lvl="1"/>
            <a:r>
              <a:rPr lang="en-US" sz="2000" dirty="0" smtClean="0"/>
              <a:t>(alt.) member of the Partnership Board 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Strategic R&amp;I Agenda  co-editor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5</a:t>
            </a:fld>
            <a:endParaRPr lang="el-GR" dirty="0"/>
          </a:p>
        </p:txBody>
      </p:sp>
      <p:pic>
        <p:nvPicPr>
          <p:cNvPr id="2050" name="Picture 2" descr="http://www.syssec-project.eu/s/img/syssec.logo.open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45" y="2008970"/>
            <a:ext cx="2095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cs-org.eu/images/logo-ecs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64111"/>
            <a:ext cx="2205194" cy="71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red-book.eu/s/img/redbook-co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52" y="2466308"/>
            <a:ext cx="1712548" cy="259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1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88640"/>
            <a:ext cx="8020050" cy="1008063"/>
          </a:xfrm>
        </p:spPr>
        <p:txBody>
          <a:bodyPr/>
          <a:lstStyle/>
          <a:p>
            <a:r>
              <a:rPr lang="en-US" sz="3200" dirty="0" smtClean="0"/>
              <a:t>Our Background – </a:t>
            </a:r>
            <a:br>
              <a:rPr lang="en-US" sz="3200" dirty="0" smtClean="0"/>
            </a:br>
            <a:r>
              <a:rPr lang="en-US" sz="3200" dirty="0" smtClean="0"/>
              <a:t>Cybercrime Research and Education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57" y="1539875"/>
            <a:ext cx="8928670" cy="4525963"/>
          </a:xfrm>
        </p:spPr>
        <p:txBody>
          <a:bodyPr/>
          <a:lstStyle/>
          <a:p>
            <a:r>
              <a:rPr lang="en-US" sz="2400" dirty="0" smtClean="0"/>
              <a:t>National </a:t>
            </a:r>
            <a:r>
              <a:rPr lang="en-US" sz="2400" dirty="0" smtClean="0">
                <a:solidFill>
                  <a:srgbClr val="FF0000"/>
                </a:solidFill>
              </a:rPr>
              <a:t>Centers of Excellence in cybercrime </a:t>
            </a:r>
          </a:p>
          <a:p>
            <a:pPr lvl="1"/>
            <a:r>
              <a:rPr lang="en-US" sz="2000" dirty="0" smtClean="0"/>
              <a:t>Founding coordinators in </a:t>
            </a:r>
          </a:p>
          <a:p>
            <a:pPr lvl="2"/>
            <a:r>
              <a:rPr lang="en-US" sz="1600" dirty="0" smtClean="0"/>
              <a:t>Spain, Greece, and Bulgaria</a:t>
            </a:r>
          </a:p>
          <a:p>
            <a:r>
              <a:rPr lang="en-US" sz="2400" dirty="0" err="1" smtClean="0"/>
              <a:t>Safeline</a:t>
            </a:r>
            <a:r>
              <a:rPr lang="en-US" sz="2400" dirty="0" smtClean="0"/>
              <a:t>: Greek </a:t>
            </a:r>
            <a:r>
              <a:rPr lang="en-US" sz="2400" dirty="0" smtClean="0">
                <a:solidFill>
                  <a:srgbClr val="FF0000"/>
                </a:solidFill>
              </a:rPr>
              <a:t>Hotline to report illegal Internet content</a:t>
            </a:r>
          </a:p>
          <a:p>
            <a:pPr lvl="1"/>
            <a:r>
              <a:rPr lang="en-US" sz="2000" dirty="0" smtClean="0"/>
              <a:t>Founder and first coordinator</a:t>
            </a:r>
          </a:p>
          <a:p>
            <a:r>
              <a:rPr lang="en-US" sz="2400" dirty="0" smtClean="0"/>
              <a:t>SENTER: </a:t>
            </a:r>
            <a:r>
              <a:rPr lang="en-US" sz="2400" dirty="0" smtClean="0">
                <a:solidFill>
                  <a:srgbClr val="FF0000"/>
                </a:solidFill>
              </a:rPr>
              <a:t>European</a:t>
            </a:r>
            <a:r>
              <a:rPr lang="en-US" sz="2400" dirty="0" smtClean="0"/>
              <a:t> Network of National Centers of </a:t>
            </a:r>
            <a:r>
              <a:rPr lang="en-US" sz="2400" dirty="0" smtClean="0">
                <a:solidFill>
                  <a:srgbClr val="FF0000"/>
                </a:solidFill>
              </a:rPr>
              <a:t>Excellence in cybercrime </a:t>
            </a:r>
          </a:p>
          <a:p>
            <a:pPr lvl="1"/>
            <a:r>
              <a:rPr lang="en-US" sz="2000" dirty="0" smtClean="0"/>
              <a:t>Founding member  and WP leader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2052" name="Picture 4" descr="http://www.cybercc.gr/s/images/g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47" y="1646398"/>
            <a:ext cx="1140718" cy="6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ics.forth.gr/_gfx/newsimages/safe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05064"/>
            <a:ext cx="1323043" cy="9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enter-project.eu/s/img/senter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9162"/>
            <a:ext cx="3494716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do we do? </a:t>
            </a:r>
          </a:p>
          <a:p>
            <a:r>
              <a:rPr lang="en-US" dirty="0" smtClean="0"/>
              <a:t>Why? </a:t>
            </a:r>
          </a:p>
          <a:p>
            <a:r>
              <a:rPr lang="en-US" dirty="0" smtClean="0"/>
              <a:t>How?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7</a:t>
            </a:fld>
            <a:endParaRPr lang="el-GR" dirty="0"/>
          </a:p>
        </p:txBody>
      </p:sp>
      <p:pic>
        <p:nvPicPr>
          <p:cNvPr id="1026" name="Picture 2" descr="File:Winding 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1570"/>
            <a:ext cx="3354861" cy="50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5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What do we want to do in MANDOLA?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Monitor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spread and penetration of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on-line hate speech </a:t>
            </a:r>
            <a:r>
              <a:rPr lang="en-US" altLang="en-US" dirty="0"/>
              <a:t>in </a:t>
            </a:r>
            <a:r>
              <a:rPr lang="en-US" altLang="en-US" dirty="0" smtClean="0"/>
              <a:t>EU</a:t>
            </a:r>
          </a:p>
          <a:p>
            <a:r>
              <a:rPr lang="en-US" altLang="en-US" dirty="0" smtClean="0"/>
              <a:t>Call for proposals (from 2014) reads:</a:t>
            </a:r>
          </a:p>
          <a:p>
            <a:pPr lvl="1"/>
            <a:r>
              <a:rPr lang="en-US" altLang="en-US" dirty="0" smtClean="0"/>
              <a:t>“</a:t>
            </a:r>
            <a:r>
              <a:rPr lang="en-US" altLang="en-US" i="1" dirty="0" smtClean="0"/>
              <a:t>Monitoring </a:t>
            </a:r>
            <a:r>
              <a:rPr lang="en-US" altLang="en-US" i="1" dirty="0"/>
              <a:t>and reporting on hate crime and </a:t>
            </a:r>
            <a:r>
              <a:rPr lang="en-US" altLang="en-US" i="1" dirty="0">
                <a:solidFill>
                  <a:srgbClr val="FF0000"/>
                </a:solidFill>
              </a:rPr>
              <a:t>on-line hate speech </a:t>
            </a:r>
            <a:r>
              <a:rPr lang="en-US" altLang="en-US" i="1" dirty="0"/>
              <a:t>(HATE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”</a:t>
            </a:r>
          </a:p>
          <a:p>
            <a:pPr marL="0" indent="0">
              <a:buNone/>
            </a:pPr>
            <a:endParaRPr lang="el-GR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8</a:t>
            </a:fld>
            <a:endParaRPr lang="el-GR" dirty="0"/>
          </a:p>
        </p:txBody>
      </p:sp>
      <p:pic>
        <p:nvPicPr>
          <p:cNvPr id="5" name="Picture 4" descr="C:\Users\markatos\AppData\Local\Temp\map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71" y="4413236"/>
            <a:ext cx="1810544" cy="17278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308304" y="6126163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Mock up data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4873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</a:p>
          <a:p>
            <a:r>
              <a:rPr lang="en-US" dirty="0" smtClean="0"/>
              <a:t>What do we do?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Why? </a:t>
            </a:r>
          </a:p>
          <a:p>
            <a:r>
              <a:rPr lang="en-US" dirty="0" smtClean="0"/>
              <a:t>How?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21B3-1F82-4990-92AF-4CA152264C13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1026" name="Picture 2" descr="File:Winding 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1570"/>
            <a:ext cx="3354861" cy="50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852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481</Words>
  <Application>Microsoft Office PowerPoint</Application>
  <PresentationFormat>On-screen Show (4:3)</PresentationFormat>
  <Paragraphs>138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Wingdings</vt:lpstr>
      <vt:lpstr>Default Design</vt:lpstr>
      <vt:lpstr>MANDOLA: Monitoring and Detecting on-line Hate Speech</vt:lpstr>
      <vt:lpstr>Roadmap</vt:lpstr>
      <vt:lpstr>Roadmap</vt:lpstr>
      <vt:lpstr>Our Background</vt:lpstr>
      <vt:lpstr>Our Background – Cyber security</vt:lpstr>
      <vt:lpstr>Our Background –  Cybercrime Research and Education</vt:lpstr>
      <vt:lpstr>Roadmap</vt:lpstr>
      <vt:lpstr>What do we want to do in MANDOLA? </vt:lpstr>
      <vt:lpstr>Roadmap</vt:lpstr>
      <vt:lpstr>Why? </vt:lpstr>
      <vt:lpstr>How  to measure it?</vt:lpstr>
      <vt:lpstr>Roadmap</vt:lpstr>
      <vt:lpstr>DashBoard is up and running</vt:lpstr>
      <vt:lpstr>Per-country views</vt:lpstr>
      <vt:lpstr>Various views I</vt:lpstr>
      <vt:lpstr>Various views II</vt:lpstr>
      <vt:lpstr>Various views III</vt:lpstr>
      <vt:lpstr>Other activities?  Frequently Asked Questions</vt:lpstr>
      <vt:lpstr>Other activities? Legal</vt:lpstr>
      <vt:lpstr>Who? </vt:lpstr>
      <vt:lpstr>Thank you</vt:lpstr>
    </vt:vector>
  </TitlesOfParts>
  <Company>FORTH-ICS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MANDOLA</dc:title>
  <dc:creator>MANDOLA</dc:creator>
  <cp:lastModifiedBy>Evangelos Markatos</cp:lastModifiedBy>
  <cp:revision>139</cp:revision>
  <dcterms:created xsi:type="dcterms:W3CDTF">2010-01-03T23:11:05Z</dcterms:created>
  <dcterms:modified xsi:type="dcterms:W3CDTF">2017-02-03T14:22:11Z</dcterms:modified>
</cp:coreProperties>
</file>